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9"/>
  </p:notesMasterIdLst>
  <p:sldIdLst>
    <p:sldId id="285" r:id="rId5"/>
    <p:sldId id="277" r:id="rId6"/>
    <p:sldId id="275" r:id="rId7"/>
    <p:sldId id="272" r:id="rId8"/>
    <p:sldId id="265" r:id="rId9"/>
    <p:sldId id="273" r:id="rId10"/>
    <p:sldId id="269" r:id="rId11"/>
    <p:sldId id="282" r:id="rId12"/>
    <p:sldId id="283" r:id="rId13"/>
    <p:sldId id="284" r:id="rId14"/>
    <p:sldId id="279" r:id="rId15"/>
    <p:sldId id="286" r:id="rId16"/>
    <p:sldId id="281" r:id="rId17"/>
    <p:sldId id="287" r:id="rId18"/>
    <p:sldId id="288" r:id="rId19"/>
    <p:sldId id="290" r:id="rId20"/>
    <p:sldId id="264" r:id="rId21"/>
    <p:sldId id="295" r:id="rId22"/>
    <p:sldId id="261" r:id="rId23"/>
    <p:sldId id="291" r:id="rId24"/>
    <p:sldId id="292" r:id="rId25"/>
    <p:sldId id="293" r:id="rId26"/>
    <p:sldId id="294" r:id="rId27"/>
    <p:sldId id="263" r:id="rId28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80216535433064E-2"/>
          <c:y val="0.12510949803149607"/>
          <c:w val="0.9025031167979003"/>
          <c:h val="0.641903543307086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 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cat>
            <c:strRef>
              <c:f>Sheet1!$A$2:$A$46</c:f>
              <c:strCach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2013a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12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19</c:v>
                </c:pt>
                <c:pt idx="23">
                  <c:v>19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21</c:v>
                </c:pt>
                <c:pt idx="29">
                  <c:v>21</c:v>
                </c:pt>
                <c:pt idx="30">
                  <c:v>21</c:v>
                </c:pt>
                <c:pt idx="31">
                  <c:v>24</c:v>
                </c:pt>
                <c:pt idx="32">
                  <c:v>25</c:v>
                </c:pt>
                <c:pt idx="33">
                  <c:v>25</c:v>
                </c:pt>
                <c:pt idx="34">
                  <c:v>28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75</c:v>
                </c:pt>
                <c:pt idx="43">
                  <c:v>172</c:v>
                </c:pt>
                <c:pt idx="44">
                  <c:v>400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III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cat>
            <c:strRef>
              <c:f>Sheet1!$A$2:$A$46</c:f>
              <c:strCach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2013a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5</c:v>
                </c:pt>
                <c:pt idx="29">
                  <c:v>5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9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11</c:v>
                </c:pt>
                <c:pt idx="40">
                  <c:v>11</c:v>
                </c:pt>
                <c:pt idx="41">
                  <c:v>13</c:v>
                </c:pt>
                <c:pt idx="42">
                  <c:v>29</c:v>
                </c:pt>
                <c:pt idx="43">
                  <c:v>62</c:v>
                </c:pt>
                <c:pt idx="44">
                  <c:v>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518096"/>
        <c:axId val="298434864"/>
      </c:lineChart>
      <c:catAx>
        <c:axId val="16951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434864"/>
        <c:crosses val="autoZero"/>
        <c:auto val="1"/>
        <c:lblAlgn val="ctr"/>
        <c:lblOffset val="100"/>
        <c:noMultiLvlLbl val="0"/>
      </c:catAx>
      <c:valAx>
        <c:axId val="29843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1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DF7F1386-D2E2-4F99-98DB-09240EBB58FC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EFF1CD5C-639B-493C-9EE9-1E795C93B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008" indent="-288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3859" indent="-2307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5402" indent="-2307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6945" indent="-2307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3DB2FB-2F8D-4F82-BD1A-520D101BF6D4}" type="slidenum">
              <a:rPr lang="en-US"/>
              <a:pPr/>
              <a:t>15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4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03D2-E378-44B9-9214-30075DBF7D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133" indent="-29120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821" indent="-2329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748" indent="-2329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676" indent="-2329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605" indent="-2329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532" indent="-2329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461" indent="-2329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389" indent="-2329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162CC2-EEA5-42DA-9A61-6D4E172B916C}" type="slidenum">
              <a:rPr lang="en-US"/>
              <a:pPr/>
              <a:t>17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91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6198-6439-4781-977C-28F5D05F55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6198-6439-4781-977C-28F5D05F55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EB427-BB9E-4462-AA31-67B3F64B9C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58F8-A0FA-48B5-81C2-49230CCC1B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5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10DB5-ABB3-425D-BBEC-D040F91BC0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0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8DF48-5E60-43CF-912F-07FC334920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2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38BE8-9DC0-4FAD-871B-106197C06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4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AEB0-74CE-4A00-BA84-9F421E300C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0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14929-A30F-48CD-926C-9C268445B2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78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2342-FCB6-480C-B31C-BD720621C3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9FEEE-BF44-4E26-B6D0-CE2A9C02B7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31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506B-3880-4215-AE0A-12D0CD16AB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3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657F-11F3-43D7-99AC-4E4F293D98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0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AD1C9-45CF-4B85-AA00-1901CAEDFD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84A1C-D2DA-43B4-8EB9-DC3043E139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45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9FE8B-3F38-496F-8D6F-7C5EA37A3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22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E998-446A-43CE-9D04-5C1CDCE3E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37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07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43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57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31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48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5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5548E-F864-47C9-A326-71C61965CF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49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9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46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41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49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9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52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43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99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32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3493A-5E40-41E3-BFE9-C5D940E71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06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3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50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3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8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1759-84D8-4AFB-8A33-8FA6454A20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5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350D-4354-4C92-B954-A07776AB86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6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7E06C-0DFC-481D-9492-A4BD835DF0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2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71007-7258-4776-8590-A36E7A16B7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9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B230E-A182-4FD7-85E4-2D5A2FC5A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DA50A5-66A3-4472-A5C2-0528C1C4FE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9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65B754-BD0F-46CA-926D-AE24025498F1}" type="slidenum">
              <a:rPr lang="en-US" smtClean="0">
                <a:solidFill>
                  <a:srgbClr val="000000"/>
                </a:solidFill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8B285-699B-478E-9CB5-F09917D144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269E-D9E4-4B35-85E8-E70F1FF79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87D45-1555-49FF-ACA8-1EC6B5416A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EE994-D98B-49D3-89C7-110B3495F1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9023044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676401"/>
            <a:ext cx="9144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 personal history of restriction enzymes</a:t>
            </a:r>
            <a:endParaRPr lang="en-US" sz="4800" dirty="0"/>
          </a:p>
          <a:p>
            <a:pPr algn="ctr"/>
            <a:endParaRPr lang="en-US" sz="4800" dirty="0"/>
          </a:p>
          <a:p>
            <a:pPr algn="ctr"/>
            <a:r>
              <a:rPr lang="en-US" sz="2800" dirty="0"/>
              <a:t>Richard J. Roberts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New England Biolabs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CSHL - </a:t>
            </a:r>
            <a:r>
              <a:rPr lang="en-US" sz="28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7879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65" y="1940076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Blumenthal, R.M., Rice, P.R. and Roberts, R.J. (1982) Computer programs for nucleic acid sequence manipulation.  </a:t>
            </a:r>
            <a:r>
              <a:rPr lang="en-US" sz="2000" dirty="0" err="1"/>
              <a:t>Nucl</a:t>
            </a:r>
            <a:r>
              <a:rPr lang="en-US" sz="2000" dirty="0"/>
              <a:t>. Acids Res. </a:t>
            </a:r>
            <a:r>
              <a:rPr lang="en-US" sz="2000" b="1" dirty="0"/>
              <a:t>10:</a:t>
            </a:r>
            <a:r>
              <a:rPr lang="en-US" sz="2000" dirty="0"/>
              <a:t> 91-101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             CUTTER (finds restriction enzyme sites)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             MUTATE (finds altered sites)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             REMAP (displays restriction maps)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28468" y="411255"/>
            <a:ext cx="4399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Computer Methods (2)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853" y="1231102"/>
            <a:ext cx="4771429" cy="459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8080" y="594789"/>
            <a:ext cx="9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SV40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01975" y="5996226"/>
            <a:ext cx="47071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Vincze, T., Posfai, J., Roberts, R.J. (2003) </a:t>
            </a:r>
            <a:r>
              <a:rPr lang="en-US" sz="1600" dirty="0" err="1" smtClean="0"/>
              <a:t>NEBcutter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Nucl</a:t>
            </a:r>
            <a:r>
              <a:rPr lang="en-US" sz="1600" dirty="0"/>
              <a:t>. Acids Res. </a:t>
            </a:r>
            <a:r>
              <a:rPr lang="en-US" sz="1600" b="1" dirty="0"/>
              <a:t>31: </a:t>
            </a:r>
            <a:r>
              <a:rPr lang="en-US" sz="1600" dirty="0"/>
              <a:t>3688-3691.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89659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900" b="1" dirty="0"/>
              <a:t>Computer </a:t>
            </a:r>
            <a:r>
              <a:rPr lang="en-US" sz="3900" b="1" dirty="0" smtClean="0"/>
              <a:t>Methods (3)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8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8800" dirty="0"/>
          </a:p>
          <a:p>
            <a:pPr marL="0" indent="0">
              <a:lnSpc>
                <a:spcPct val="120000"/>
              </a:lnSpc>
              <a:buNone/>
            </a:pPr>
            <a:endParaRPr lang="en-US" sz="8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700" dirty="0" smtClean="0"/>
              <a:t>Posfai</a:t>
            </a:r>
            <a:r>
              <a:rPr lang="en-US" sz="1700" dirty="0"/>
              <a:t>, J., Bhagwat, A.S. and Roberts, R.J. (1988) Sequence motifs specific for cytosine </a:t>
            </a:r>
            <a:r>
              <a:rPr lang="en-US" sz="1700" dirty="0" err="1"/>
              <a:t>methytransferases</a:t>
            </a:r>
            <a:r>
              <a:rPr lang="en-US" sz="1700" dirty="0"/>
              <a:t>.  Gene </a:t>
            </a:r>
            <a:r>
              <a:rPr lang="en-US" sz="1700" b="1" dirty="0"/>
              <a:t>74:</a:t>
            </a:r>
            <a:r>
              <a:rPr lang="en-US" sz="1700" dirty="0"/>
              <a:t> 261-265.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700" dirty="0" err="1"/>
              <a:t>Pósfai</a:t>
            </a:r>
            <a:r>
              <a:rPr lang="en-US" sz="1700" dirty="0"/>
              <a:t>, J., </a:t>
            </a:r>
            <a:r>
              <a:rPr lang="en-US" sz="1700" dirty="0" err="1"/>
              <a:t>Bhagwat</a:t>
            </a:r>
            <a:r>
              <a:rPr lang="en-US" sz="1700" dirty="0"/>
              <a:t>, A.S., </a:t>
            </a:r>
            <a:r>
              <a:rPr lang="en-US" sz="1700" dirty="0" err="1"/>
              <a:t>Pósfai</a:t>
            </a:r>
            <a:r>
              <a:rPr lang="en-US" sz="1700" dirty="0"/>
              <a:t>, G. and Roberts, R.J. (1989) Predictive motifs derived from cytosine </a:t>
            </a:r>
            <a:r>
              <a:rPr lang="en-US" sz="1700" dirty="0" err="1"/>
              <a:t>methyltransferases</a:t>
            </a:r>
            <a:r>
              <a:rPr lang="en-US" sz="1700" dirty="0"/>
              <a:t>. Nucleic Acids Res. </a:t>
            </a:r>
            <a:r>
              <a:rPr lang="en-US" sz="1700" b="1" dirty="0"/>
              <a:t>17</a:t>
            </a:r>
            <a:r>
              <a:rPr lang="en-US" sz="1700" dirty="0"/>
              <a:t>: 2421-2435.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8" y="1593347"/>
            <a:ext cx="5801858" cy="2650849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283791"/>
              </p:ext>
            </p:extLst>
          </p:nvPr>
        </p:nvGraphicFramePr>
        <p:xfrm>
          <a:off x="6484356" y="930035"/>
          <a:ext cx="523875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 Editor Photo" r:id="rId4" imgW="5238095" imgH="4514286" progId="MSPhotoEd.3">
                  <p:embed/>
                </p:oleObj>
              </mc:Choice>
              <mc:Fallback>
                <p:oleObj name="Photo Editor Photo" r:id="rId4" imgW="5238095" imgH="45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356" y="930035"/>
                        <a:ext cx="5238750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9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0" y="1310640"/>
            <a:ext cx="98450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/>
              <a:t>Computer Methods </a:t>
            </a:r>
            <a:r>
              <a:rPr lang="en-US" sz="3600" b="1" dirty="0" smtClean="0"/>
              <a:t>(4)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34640" y="2712720"/>
            <a:ext cx="6446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1992 – present</a:t>
            </a:r>
          </a:p>
          <a:p>
            <a:endParaRPr lang="en-US" sz="2400" dirty="0"/>
          </a:p>
          <a:p>
            <a:r>
              <a:rPr lang="en-US" sz="2400" dirty="0" smtClean="0"/>
              <a:t>SEQWARE   J. Posfai T. Vincze, R.J. Roberts</a:t>
            </a:r>
          </a:p>
          <a:p>
            <a:endParaRPr lang="en-US" sz="2400" dirty="0"/>
          </a:p>
          <a:p>
            <a:r>
              <a:rPr lang="en-US" sz="2400" dirty="0" smtClean="0"/>
              <a:t>           RM discovery system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4953000"/>
            <a:ext cx="830580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787" y="397745"/>
            <a:ext cx="4359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Computer Methods </a:t>
            </a:r>
            <a:r>
              <a:rPr lang="en-US" sz="3200" b="1" dirty="0" smtClean="0"/>
              <a:t>(</a:t>
            </a:r>
            <a:r>
              <a:rPr lang="en-US" sz="3200" b="1" dirty="0"/>
              <a:t>5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95" y="1587282"/>
            <a:ext cx="4684911" cy="3053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246" y="1399333"/>
            <a:ext cx="4994713" cy="3429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664" y="5538158"/>
            <a:ext cx="10573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Zheng, Y., Posfai, J., Morgan, R.D., Vincze, T. and Roberts, R.J.  (2009) Using Shotgun Sequence Data to find Active Restriction Enzyme Genes.  Nucleic Acids Research 37: e1.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920" y="504968"/>
            <a:ext cx="537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 List  becomes  REBASE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569493"/>
            <a:ext cx="913035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1974   RE List drawn up for the Ghent Meeting  (2 pages)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lain" startAt="1976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  1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publication - 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andbook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Biochemistry and Molecular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</a:p>
          <a:p>
            <a:pPr marL="342900" indent="-342900">
              <a:buAutoNum type="arabicPlain" startAt="1976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 startAt="1978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1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“real” publication – Gene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4: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183-193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 startAt="1980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1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publication in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Nucl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. Acids Res.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8: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r63-r80</a:t>
            </a:r>
          </a:p>
          <a:p>
            <a:pPr marL="342900" indent="-342900">
              <a:buAutoNum type="arabicPlain" startAt="1980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1993: Roberts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, R.J. and Macelis, D.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REBASE—restriction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enzymes and methylases.  Nucl. Acids Res.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21: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3125-3137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REBASE web site started Mar 21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1994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  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Nucl. Acids Res. 38: D234-D236.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 smtClean="0">
              <a:solidFill>
                <a:srgbClr val="002060"/>
              </a:solidFill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Calibri   "/>
              <a:cs typeface="Times New Roman" panose="02020603050405020304" pitchFamily="18" charset="0"/>
            </a:endParaRPr>
          </a:p>
          <a:p>
            <a:pPr marL="342900" indent="-342900">
              <a:buAutoNum type="arabicPlain" startAt="197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43200" y="1524001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73363" y="690564"/>
          <a:ext cx="6646862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4" imgW="6647619" imgH="5477640" progId="AcroExch.Document">
                  <p:embed/>
                </p:oleObj>
              </mc:Choice>
              <mc:Fallback>
                <p:oleObj name="Acrobat Document" r:id="rId4" imgW="6647619" imgH="5477640" progId="AcroExch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690564"/>
                        <a:ext cx="6646862" cy="547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5715001"/>
            <a:ext cx="407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latin typeface="Arial" panose="020B0604020202020204" pitchFamily="34" charset="0"/>
              </a:rPr>
              <a:t>rebase.neb.com/rebase/rebase.html</a:t>
            </a:r>
          </a:p>
        </p:txBody>
      </p:sp>
    </p:spTree>
    <p:extLst>
      <p:ext uri="{BB962C8B-B14F-4D97-AF65-F5344CB8AC3E}">
        <p14:creationId xmlns:p14="http://schemas.microsoft.com/office/powerpoint/2010/main" val="7903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5BA2-51C2-41BC-95CD-75F74572213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1" y="1371603"/>
            <a:ext cx="278618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1141881"/>
            <a:ext cx="1447800" cy="146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3885" y="2881747"/>
            <a:ext cx="387073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938164"/>
            <a:ext cx="1524000" cy="141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1301" y="4834933"/>
            <a:ext cx="375589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4682532"/>
            <a:ext cx="1219200" cy="141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01503" y="559559"/>
            <a:ext cx="902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DNA methylases </a:t>
            </a:r>
            <a:r>
              <a:rPr lang="en-US" sz="2800" dirty="0" smtClean="0"/>
              <a:t>– bosom pals of restriction enzymes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ver1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35" y="430417"/>
            <a:ext cx="5733692" cy="43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1982" y="5374103"/>
            <a:ext cx="8816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Klimasauskas, S., Kumar, S., Roberts, R.J. and Cheng, X. (1994) </a:t>
            </a:r>
            <a:r>
              <a:rPr lang="en-US" i="1" dirty="0" err="1"/>
              <a:t>Hha</a:t>
            </a:r>
            <a:r>
              <a:rPr lang="en-US" dirty="0" err="1"/>
              <a:t>I</a:t>
            </a:r>
            <a:r>
              <a:rPr lang="en-US" dirty="0"/>
              <a:t> methyltransferase flips its target base out of the DNA helix. Cell </a:t>
            </a:r>
            <a:r>
              <a:rPr lang="en-US" b="1" dirty="0"/>
              <a:t>76</a:t>
            </a:r>
            <a:r>
              <a:rPr lang="en-US" dirty="0"/>
              <a:t>: 357-369</a:t>
            </a:r>
          </a:p>
        </p:txBody>
      </p:sp>
    </p:spTree>
    <p:extLst>
      <p:ext uri="{BB962C8B-B14F-4D97-AF65-F5344CB8AC3E}">
        <p14:creationId xmlns:p14="http://schemas.microsoft.com/office/powerpoint/2010/main" val="4305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8150" y="764498"/>
            <a:ext cx="632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SMRT sequencing from Pacific Biosciences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9312" y="2068644"/>
            <a:ext cx="108528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Real-time DNA sequencing from single polymerase molecules</a:t>
            </a:r>
            <a:r>
              <a:rPr lang="en-US" sz="2400" dirty="0">
                <a:hlinkClick r:id="rId2" action="ppaction://hlinkfile"/>
              </a:rPr>
              <a:t>.</a:t>
            </a:r>
            <a:endParaRPr lang="en-US" sz="2400" dirty="0"/>
          </a:p>
          <a:p>
            <a:r>
              <a:rPr lang="en-US" sz="2400" dirty="0" smtClean="0"/>
              <a:t>Eid, J et al.  Science</a:t>
            </a:r>
            <a:r>
              <a:rPr lang="en-US" sz="2400" dirty="0"/>
              <a:t>. </a:t>
            </a:r>
            <a:r>
              <a:rPr lang="en-US" sz="2400" dirty="0" smtClean="0"/>
              <a:t>(2009) </a:t>
            </a:r>
            <a:r>
              <a:rPr lang="en-US" sz="2400" b="1" dirty="0" smtClean="0"/>
              <a:t>323</a:t>
            </a:r>
            <a:r>
              <a:rPr lang="en-US" sz="2400" dirty="0" smtClean="0"/>
              <a:t> 133-138</a:t>
            </a:r>
          </a:p>
          <a:p>
            <a:endParaRPr lang="en-US" sz="2400" dirty="0"/>
          </a:p>
          <a:p>
            <a:r>
              <a:rPr lang="en-US" sz="2400" dirty="0"/>
              <a:t>Direct detection of DNA methylation during single-molecule, real-time sequencing.</a:t>
            </a:r>
          </a:p>
          <a:p>
            <a:r>
              <a:rPr lang="en-US" sz="2400" dirty="0" smtClean="0"/>
              <a:t>Flusberg, B.A et al. Nat. Methods (2010) </a:t>
            </a:r>
            <a:r>
              <a:rPr lang="en-US" sz="2400" b="1" dirty="0" smtClean="0"/>
              <a:t>7</a:t>
            </a:r>
            <a:r>
              <a:rPr lang="en-US" sz="2400" dirty="0" smtClean="0"/>
              <a:t> 7461-7465</a:t>
            </a:r>
          </a:p>
          <a:p>
            <a:endParaRPr lang="en-US" sz="2400" dirty="0"/>
          </a:p>
          <a:p>
            <a:r>
              <a:rPr lang="en-US" sz="2400" dirty="0"/>
              <a:t>Characterization of DNA methyltransferase specificities using single-molecule, real-time DNA </a:t>
            </a:r>
            <a:r>
              <a:rPr lang="en-US" sz="2400" dirty="0" smtClean="0"/>
              <a:t>sequencing.</a:t>
            </a:r>
            <a:endParaRPr lang="en-US" sz="2400" dirty="0"/>
          </a:p>
          <a:p>
            <a:r>
              <a:rPr lang="en-US" sz="2400" dirty="0" smtClean="0"/>
              <a:t>Clark, T.A. et al. Nucleic </a:t>
            </a:r>
            <a:r>
              <a:rPr lang="en-US" sz="2400" dirty="0"/>
              <a:t>Acids Res. </a:t>
            </a:r>
            <a:r>
              <a:rPr lang="en-US" sz="2400" dirty="0" smtClean="0"/>
              <a:t>(2012) </a:t>
            </a:r>
            <a:r>
              <a:rPr lang="en-US" sz="2400" b="1" dirty="0" smtClean="0"/>
              <a:t>40</a:t>
            </a:r>
            <a:r>
              <a:rPr lang="en-US" sz="2400" dirty="0" smtClean="0"/>
              <a:t>  e29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6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/>
          <a:srcRect t="23948"/>
          <a:stretch/>
        </p:blipFill>
        <p:spPr>
          <a:xfrm>
            <a:off x="4291486" y="2905612"/>
            <a:ext cx="3404715" cy="3571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020"/>
          <a:stretch/>
        </p:blipFill>
        <p:spPr>
          <a:xfrm>
            <a:off x="4021156" y="228600"/>
            <a:ext cx="3835400" cy="259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0" y="2743200"/>
            <a:ext cx="2032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3" y="2081002"/>
            <a:ext cx="10058400" cy="2801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8854" y="549260"/>
            <a:ext cx="1542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AHA!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693" y="5523646"/>
            <a:ext cx="1051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Danna, K., Nathans, D. (1971) Specific cleavage of simian virus 40 DNA by restriction endonuclease of </a:t>
            </a:r>
            <a:r>
              <a:rPr lang="en-US" sz="1600" i="1" dirty="0" err="1" smtClean="0">
                <a:solidFill>
                  <a:prstClr val="black"/>
                </a:solidFill>
              </a:rPr>
              <a:t>Hemophilus</a:t>
            </a:r>
            <a:r>
              <a:rPr lang="en-US" sz="1600" i="1" dirty="0" smtClean="0">
                <a:solidFill>
                  <a:prstClr val="black"/>
                </a:solidFill>
              </a:rPr>
              <a:t> influenza</a:t>
            </a:r>
            <a:r>
              <a:rPr lang="en-US" sz="1600" dirty="0" smtClean="0">
                <a:solidFill>
                  <a:prstClr val="black"/>
                </a:solidFill>
              </a:rPr>
              <a:t>.  Proc. Natl. Acad. Sci. USA 68: 2913-2917.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1" y="228600"/>
            <a:ext cx="440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Two unknown methylation sites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776" y="991522"/>
            <a:ext cx="4713318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6488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Clark et al.  Nucleic Acids Res. (2012)  </a:t>
            </a:r>
            <a:r>
              <a:rPr lang="en-US" b="1" dirty="0"/>
              <a:t>40</a:t>
            </a:r>
            <a:r>
              <a:rPr lang="en-US" dirty="0"/>
              <a:t>: e29 </a:t>
            </a:r>
          </a:p>
        </p:txBody>
      </p:sp>
    </p:spTree>
    <p:extLst>
      <p:ext uri="{BB962C8B-B14F-4D97-AF65-F5344CB8AC3E}">
        <p14:creationId xmlns:p14="http://schemas.microsoft.com/office/powerpoint/2010/main" val="20968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1" y="288926"/>
            <a:ext cx="8318501" cy="1156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Type I and III RM Systems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88" y="1615169"/>
            <a:ext cx="5876925" cy="13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697" y="4039343"/>
            <a:ext cx="5972175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4600" y="202983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0290" y="4396858"/>
            <a:ext cx="57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65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q.neb.com/~vincze/genomes/dbimg.php?loid=35414973&amp;type=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9272"/>
            <a:ext cx="3733800" cy="52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449389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Chromohalobacter salexigens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181600" y="2133601"/>
          <a:ext cx="4572000" cy="248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39"/>
                <a:gridCol w="791307"/>
                <a:gridCol w="1055077"/>
                <a:gridCol w="1055077"/>
              </a:tblGrid>
              <a:tr h="962062"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r>
                        <a:rPr lang="en-US" sz="1200" dirty="0" smtClean="0"/>
                        <a:t>Motif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r>
                        <a:rPr lang="en-US" sz="1100" dirty="0" smtClean="0"/>
                        <a:t># in</a:t>
                      </a:r>
                    </a:p>
                    <a:p>
                      <a:r>
                        <a:rPr lang="en-US" sz="1100" dirty="0" smtClean="0"/>
                        <a:t>Genome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# Detected as Methylated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r>
                        <a:rPr lang="en-US" sz="1100" dirty="0" smtClean="0"/>
                        <a:t>Detected</a:t>
                      </a:r>
                      <a:endParaRPr lang="en-US" sz="1100" dirty="0"/>
                    </a:p>
                  </a:txBody>
                  <a:tcPr/>
                </a:tc>
              </a:tr>
              <a:tr h="661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5’-RG</a:t>
                      </a:r>
                      <a:r>
                        <a:rPr lang="en-US" sz="1100" b="1" u="sng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TCY-3’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3’-YCT</a:t>
                      </a:r>
                      <a:r>
                        <a:rPr lang="en-US" sz="1100" b="1" u="sng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GR-5’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5,084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3,890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76.5 %</a:t>
                      </a:r>
                    </a:p>
                  </a:txBody>
                  <a:tcPr anchor="ctr"/>
                </a:tc>
              </a:tr>
              <a:tr h="661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5’-CC</a:t>
                      </a:r>
                      <a:r>
                        <a:rPr lang="en-US" sz="1100" b="1" u="sng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CN</a:t>
                      </a:r>
                      <a:r>
                        <a:rPr lang="en-US" sz="110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CTC-3’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3’-GGTGN</a:t>
                      </a:r>
                      <a:r>
                        <a:rPr lang="en-US" sz="110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r>
                        <a:rPr lang="en-US" sz="1100" b="1" u="sng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r>
                        <a:rPr lang="en-US" sz="1100" dirty="0" smtClean="0">
                          <a:latin typeface="Courier New" pitchFamily="49" charset="0"/>
                          <a:cs typeface="Courier New" pitchFamily="49" charset="0"/>
                        </a:rPr>
                        <a:t>G-5’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785</a:t>
                      </a:r>
                    </a:p>
                    <a:p>
                      <a:pPr algn="ctr"/>
                      <a:r>
                        <a:rPr lang="en-US" sz="1100" dirty="0" smtClean="0"/>
                        <a:t>785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772</a:t>
                      </a:r>
                    </a:p>
                    <a:p>
                      <a:pPr algn="ctr"/>
                      <a:r>
                        <a:rPr lang="en-US" sz="1100" dirty="0" smtClean="0"/>
                        <a:t>759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98.3 %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96.7 %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3600" y="5036695"/>
            <a:ext cx="485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M.CsaIII</a:t>
            </a:r>
            <a:r>
              <a:rPr lang="en-US" dirty="0"/>
              <a:t> – relatively non-specific  - </a:t>
            </a:r>
            <a:r>
              <a:rPr lang="en-US" b="1" dirty="0"/>
              <a:t> </a:t>
            </a:r>
            <a:r>
              <a:rPr lang="en-US" baseline="30000" dirty="0"/>
              <a:t>m6</a:t>
            </a:r>
            <a:r>
              <a:rPr lang="en-US" dirty="0"/>
              <a:t>AB</a:t>
            </a:r>
          </a:p>
          <a:p>
            <a:r>
              <a:rPr lang="en-US" dirty="0"/>
              <a:t>          prophage-encoded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3197239"/>
            <a:ext cx="112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M.CsaI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77400" y="3968076"/>
            <a:ext cx="112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M.CsaII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139934"/>
            <a:ext cx="56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Murray, I.A. Nucleic </a:t>
            </a:r>
            <a:r>
              <a:rPr lang="en-US" dirty="0"/>
              <a:t>Acids Res. </a:t>
            </a:r>
            <a:r>
              <a:rPr lang="en-US" dirty="0" smtClean="0"/>
              <a:t>(2012) </a:t>
            </a:r>
            <a:r>
              <a:rPr lang="en-US" b="1" dirty="0" smtClean="0"/>
              <a:t>40 </a:t>
            </a:r>
            <a:r>
              <a:rPr lang="en-US" dirty="0" smtClean="0"/>
              <a:t>11450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84675"/>
            <a:ext cx="6705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Six Complete Genomes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    </a:t>
            </a:r>
            <a:r>
              <a:rPr lang="en-US" sz="2000" b="1" dirty="0"/>
              <a:t>predicted RM systems</a:t>
            </a:r>
          </a:p>
          <a:p>
            <a:r>
              <a:rPr lang="en-US" sz="2000" b="1" dirty="0"/>
              <a:t>                                                                             I            II            III</a:t>
            </a:r>
          </a:p>
          <a:p>
            <a:endParaRPr lang="en-US" sz="2000" b="1" dirty="0"/>
          </a:p>
          <a:p>
            <a:r>
              <a:rPr lang="en-US" b="1" i="1" dirty="0"/>
              <a:t>Chromohalobacter </a:t>
            </a:r>
            <a:r>
              <a:rPr lang="en-US" b="1" dirty="0"/>
              <a:t>salexigens                               1             2</a:t>
            </a:r>
          </a:p>
          <a:p>
            <a:endParaRPr lang="en-US" b="1" i="1" dirty="0"/>
          </a:p>
          <a:p>
            <a:r>
              <a:rPr lang="en-US" b="1" i="1" dirty="0"/>
              <a:t>Geobacter metallireducens </a:t>
            </a:r>
            <a:r>
              <a:rPr lang="en-US" b="1" dirty="0"/>
              <a:t>GS-15</a:t>
            </a:r>
            <a:r>
              <a:rPr lang="en-US" b="1" i="1" dirty="0"/>
              <a:t>	                             </a:t>
            </a:r>
            <a:r>
              <a:rPr lang="en-US" b="1" dirty="0"/>
              <a:t>2              1</a:t>
            </a:r>
          </a:p>
          <a:p>
            <a:endParaRPr lang="en-US" b="1" i="1" dirty="0"/>
          </a:p>
          <a:p>
            <a:r>
              <a:rPr lang="en-US" b="1" i="1" dirty="0"/>
              <a:t>Vibrio breoganii </a:t>
            </a:r>
            <a:r>
              <a:rPr lang="en-US" b="1" dirty="0"/>
              <a:t>1C-10  </a:t>
            </a:r>
            <a:r>
              <a:rPr lang="en-US" b="1" i="1" dirty="0"/>
              <a:t>                                          </a:t>
            </a:r>
            <a:r>
              <a:rPr lang="en-US" b="1" dirty="0"/>
              <a:t>2             1</a:t>
            </a:r>
          </a:p>
          <a:p>
            <a:endParaRPr lang="en-US" b="1" i="1" dirty="0"/>
          </a:p>
          <a:p>
            <a:r>
              <a:rPr lang="en-US" b="1" i="1" dirty="0"/>
              <a:t>Campylobacter jejuni </a:t>
            </a:r>
            <a:r>
              <a:rPr lang="en-US" b="1" dirty="0"/>
              <a:t>81-176                                 2             3</a:t>
            </a:r>
          </a:p>
          <a:p>
            <a:endParaRPr lang="en-US" b="1" i="1" dirty="0"/>
          </a:p>
          <a:p>
            <a:r>
              <a:rPr lang="en-US" b="1" i="1" dirty="0"/>
              <a:t>Campylobacter jejuni </a:t>
            </a:r>
            <a:r>
              <a:rPr lang="en-US" b="1" dirty="0"/>
              <a:t>NCTC 11168                        1             3</a:t>
            </a:r>
          </a:p>
          <a:p>
            <a:endParaRPr lang="en-US" b="1" i="1" dirty="0"/>
          </a:p>
          <a:p>
            <a:r>
              <a:rPr lang="en-US" b="1" i="1" dirty="0"/>
              <a:t>Bacillus cereus </a:t>
            </a:r>
            <a:r>
              <a:rPr lang="en-US" b="1" dirty="0"/>
              <a:t>ATCC 10987                                     2             6            1    </a:t>
            </a:r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43397" y="5231567"/>
            <a:ext cx="3627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27 methyltransferases</a:t>
            </a:r>
          </a:p>
          <a:p>
            <a:r>
              <a:rPr lang="en-US" sz="2800" b="1" dirty="0"/>
              <a:t> 13 new specificities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0938" y="5386099"/>
            <a:ext cx="5186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Murray, I.A. Nucleic Acids Res. (2012) </a:t>
            </a:r>
            <a:r>
              <a:rPr lang="en-US" sz="2000" b="1" dirty="0"/>
              <a:t>40 </a:t>
            </a:r>
            <a:r>
              <a:rPr lang="en-US" sz="2000" dirty="0"/>
              <a:t>11450</a:t>
            </a:r>
          </a:p>
        </p:txBody>
      </p:sp>
    </p:spTree>
    <p:extLst>
      <p:ext uri="{BB962C8B-B14F-4D97-AF65-F5344CB8AC3E}">
        <p14:creationId xmlns:p14="http://schemas.microsoft.com/office/powerpoint/2010/main" val="40641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40231118"/>
              </p:ext>
            </p:extLst>
          </p:nvPr>
        </p:nvGraphicFramePr>
        <p:xfrm>
          <a:off x="2743200" y="685800"/>
          <a:ext cx="6781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9026" y="534838"/>
            <a:ext cx="5641675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Type I and III </a:t>
            </a:r>
            <a:r>
              <a:rPr lang="en-US" b="1" dirty="0" err="1"/>
              <a:t>Methyltransferase</a:t>
            </a:r>
            <a:r>
              <a:rPr lang="en-US" b="1" dirty="0"/>
              <a:t>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30458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695" y="1560874"/>
            <a:ext cx="10515600" cy="46846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1972</a:t>
            </a:r>
            <a:r>
              <a:rPr lang="en-US" dirty="0"/>
              <a:t>	</a:t>
            </a:r>
            <a:r>
              <a:rPr lang="en-US" dirty="0" err="1"/>
              <a:t>EcoRI</a:t>
            </a:r>
            <a:r>
              <a:rPr lang="en-US" dirty="0"/>
              <a:t> from Herb Boyer</a:t>
            </a:r>
          </a:p>
          <a:p>
            <a:pPr marL="0" indent="0">
              <a:buNone/>
            </a:pPr>
            <a:r>
              <a:rPr lang="en-US" dirty="0"/>
              <a:t>	Endonuclease R from Ham Smith (now </a:t>
            </a:r>
            <a:r>
              <a:rPr lang="en-US" dirty="0" err="1"/>
              <a:t>HindII</a:t>
            </a:r>
            <a:r>
              <a:rPr lang="en-US" dirty="0"/>
              <a:t> and </a:t>
            </a:r>
            <a:r>
              <a:rPr lang="en-US" dirty="0" err="1"/>
              <a:t>HindIII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HpaI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HpaII</a:t>
            </a:r>
            <a:r>
              <a:rPr lang="en-US" dirty="0"/>
              <a:t> discovered by Bill </a:t>
            </a:r>
            <a:r>
              <a:rPr lang="en-US" dirty="0" err="1"/>
              <a:t>Sugden</a:t>
            </a:r>
            <a:r>
              <a:rPr lang="en-US" dirty="0"/>
              <a:t>, Phil Sharp and Joe </a:t>
            </a:r>
            <a:r>
              <a:rPr lang="en-US" dirty="0" err="1"/>
              <a:t>Sambrook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1973	Endonuclease Z (now </a:t>
            </a:r>
            <a:r>
              <a:rPr lang="en-US" dirty="0" err="1"/>
              <a:t>HaeIII</a:t>
            </a:r>
            <a:r>
              <a:rPr lang="en-US" dirty="0"/>
              <a:t>) from Clyde Hutchison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HaeII</a:t>
            </a:r>
            <a:r>
              <a:rPr lang="en-US" dirty="0" smtClean="0"/>
              <a:t> </a:t>
            </a:r>
            <a:r>
              <a:rPr lang="en-US" dirty="0"/>
              <a:t>discovered by Jim </a:t>
            </a:r>
            <a:r>
              <a:rPr lang="en-US" dirty="0" err="1"/>
              <a:t>Breitmeyer</a:t>
            </a:r>
            <a:r>
              <a:rPr lang="en-US" dirty="0"/>
              <a:t>, Nina </a:t>
            </a:r>
            <a:r>
              <a:rPr lang="en-US" dirty="0" err="1"/>
              <a:t>Tabachnik</a:t>
            </a:r>
            <a:r>
              <a:rPr lang="en-US" dirty="0"/>
              <a:t>, Phyllis Myers and RJR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SmaI</a:t>
            </a:r>
            <a:r>
              <a:rPr lang="en-US" dirty="0"/>
              <a:t> discovered by </a:t>
            </a:r>
            <a:r>
              <a:rPr lang="en-US" dirty="0" err="1"/>
              <a:t>Carel</a:t>
            </a:r>
            <a:r>
              <a:rPr lang="en-US" dirty="0"/>
              <a:t> </a:t>
            </a:r>
            <a:r>
              <a:rPr lang="en-US" dirty="0" smtClean="0"/>
              <a:t>Mulder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“</a:t>
            </a:r>
            <a:r>
              <a:rPr lang="en-US" dirty="0"/>
              <a:t>The main aim of this [Nucleic Acid Chemistry] laboratory is to investigate the use of restriction endonucleases as tools in the field of nucleic acid sequence analysis.”</a:t>
            </a:r>
          </a:p>
          <a:p>
            <a:pPr marL="0" indent="0">
              <a:buNone/>
            </a:pPr>
            <a:r>
              <a:rPr lang="en-US" dirty="0"/>
              <a:t>                                  </a:t>
            </a:r>
            <a:r>
              <a:rPr lang="en-US" dirty="0" smtClean="0"/>
              <a:t>              </a:t>
            </a:r>
            <a:r>
              <a:rPr lang="en-US" sz="2300" i="1" dirty="0" smtClean="0"/>
              <a:t>from </a:t>
            </a:r>
            <a:r>
              <a:rPr lang="en-US" sz="2300" i="1" dirty="0"/>
              <a:t>the 1973 CSHL Annual Report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12521" y="353683"/>
            <a:ext cx="72979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First Restriction Enzymes at CSHL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880" y="1447800"/>
            <a:ext cx="90982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 </a:t>
            </a:r>
          </a:p>
          <a:p>
            <a:r>
              <a:rPr lang="en-US" sz="2200" dirty="0"/>
              <a:t>17 new restriction </a:t>
            </a:r>
            <a:r>
              <a:rPr lang="en-US" sz="2200" dirty="0" smtClean="0"/>
              <a:t>enzymes </a:t>
            </a:r>
            <a:r>
              <a:rPr lang="en-US" sz="2200" dirty="0"/>
              <a:t>found including </a:t>
            </a:r>
            <a:r>
              <a:rPr lang="en-US" sz="2200" dirty="0" err="1"/>
              <a:t>AluI</a:t>
            </a:r>
            <a:r>
              <a:rPr lang="en-US" sz="2200" dirty="0"/>
              <a:t>, </a:t>
            </a:r>
            <a:r>
              <a:rPr lang="en-US" sz="2200" dirty="0" err="1"/>
              <a:t>HhaI</a:t>
            </a:r>
            <a:r>
              <a:rPr lang="en-US" sz="2200" dirty="0"/>
              <a:t>, </a:t>
            </a:r>
            <a:r>
              <a:rPr lang="en-US" sz="2200" dirty="0" err="1"/>
              <a:t>MboI</a:t>
            </a:r>
            <a:r>
              <a:rPr lang="en-US" sz="2200" dirty="0"/>
              <a:t>, </a:t>
            </a:r>
            <a:r>
              <a:rPr lang="en-US" sz="2200" dirty="0" err="1"/>
              <a:t>MboII</a:t>
            </a:r>
            <a:r>
              <a:rPr lang="en-US" sz="2200" dirty="0"/>
              <a:t>, </a:t>
            </a:r>
            <a:r>
              <a:rPr lang="en-US" sz="2200" dirty="0" err="1"/>
              <a:t>SalI</a:t>
            </a:r>
            <a:r>
              <a:rPr lang="en-US" sz="2200" dirty="0"/>
              <a:t>  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EMBO Workshop on Restriction Enzymes and DNA sequencing</a:t>
            </a:r>
          </a:p>
          <a:p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May </a:t>
            </a:r>
            <a:r>
              <a:rPr lang="en-US" sz="2200" dirty="0"/>
              <a:t>20-24, Ghent, Belgium</a:t>
            </a:r>
          </a:p>
          <a:p>
            <a:endParaRPr lang="en-US" sz="2200" dirty="0" smtClean="0"/>
          </a:p>
          <a:p>
            <a:r>
              <a:rPr lang="en-US" sz="2200" dirty="0" smtClean="0"/>
              <a:t>     Organized </a:t>
            </a:r>
            <a:r>
              <a:rPr lang="en-US" sz="2200" dirty="0"/>
              <a:t>by Walter </a:t>
            </a:r>
            <a:r>
              <a:rPr lang="en-US" sz="2200" dirty="0" err="1"/>
              <a:t>Fiers</a:t>
            </a:r>
            <a:r>
              <a:rPr lang="en-US" sz="2200" dirty="0"/>
              <a:t>, Jeff Schell and Marc Van Montagu</a:t>
            </a:r>
          </a:p>
          <a:p>
            <a:r>
              <a:rPr lang="en-US" sz="2200" dirty="0"/>
              <a:t> </a:t>
            </a:r>
          </a:p>
          <a:p>
            <a:r>
              <a:rPr lang="en-US" sz="2200" dirty="0" smtClean="0"/>
              <a:t>     79 </a:t>
            </a:r>
            <a:r>
              <a:rPr lang="en-US" sz="2200" dirty="0"/>
              <a:t>listed </a:t>
            </a:r>
            <a:r>
              <a:rPr lang="en-US" sz="2200" dirty="0" smtClean="0"/>
              <a:t>participants</a:t>
            </a:r>
          </a:p>
          <a:p>
            <a:endParaRPr lang="en-US" sz="2200" dirty="0"/>
          </a:p>
          <a:p>
            <a:r>
              <a:rPr lang="en-US" sz="2200" dirty="0" smtClean="0"/>
              <a:t>The first Restriction Enzyme list – the precursor of REBASE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806118" y="595223"/>
            <a:ext cx="489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1974 – A Memorable Year!</a:t>
            </a:r>
          </a:p>
        </p:txBody>
      </p:sp>
    </p:spTree>
    <p:extLst>
      <p:ext uri="{BB962C8B-B14F-4D97-AF65-F5344CB8AC3E}">
        <p14:creationId xmlns:p14="http://schemas.microsoft.com/office/powerpoint/2010/main" val="9007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4134" y="-399610"/>
            <a:ext cx="3871315" cy="6167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86" y="824462"/>
            <a:ext cx="3278754" cy="5660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7633" y="163902"/>
            <a:ext cx="235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Ghent 1974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535" y="4202877"/>
            <a:ext cx="5961905" cy="246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7081" y="64848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0370" y="111625"/>
            <a:ext cx="11658600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endParaRPr lang="en-US" sz="2200" dirty="0"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new restriction enzymes – total reached 75 in 1975 and 100 in 1976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  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  <a:tab pos="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First publications: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Roberts, R.J.,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Breitmeyer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, J.B.,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Tabachnik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, N.F. and Myers, P.A. (1975) A second specific endonuclease from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Haemophilus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aegyptius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.  J. Mol. Biol.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91: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121-123.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  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Sugden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, B.,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DeTroy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, B., Roberts, R.J.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Sambrook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, J. (1975)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Agarose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slab gel electrophoresis equipment.  Anal.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Biochem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68: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36-46.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  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Roberts, R.J., Myers, P.A., Morrison, A. and Murray, K. (1976) A new specific endonuclease from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Arthrobacter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luteus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.  J. Mol. Biol.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102: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157-165.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  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Roberts, R.J., Myers, P.A., Morrison, A. and Murray, K. (1976) A specific endonuclease from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Haemophilus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haemolyticus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.  J. Mol. Biol.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103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: 199-208.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  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Roberts, R.J. (1976) Restriction and modification enzymes and their recognition sequences.  In Handbook of Biochemistry and Molecular Biology, 3rd Edition, Nucleic Acids. Vol. II. 532-535.</a:t>
            </a:r>
          </a:p>
          <a:p>
            <a:pPr marL="0" lvl="0" indent="0">
              <a:buNone/>
            </a:pPr>
            <a:endParaRPr lang="en-US" sz="1400" dirty="0">
              <a:latin typeface="Calibri   "/>
            </a:endParaRPr>
          </a:p>
          <a:p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Roberts, R.J. (1976) Restriction endonucleases.  CRC Critical Reviews in Biochemistry,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 123-164</a:t>
            </a:r>
            <a:r>
              <a:rPr lang="en-US" sz="1400" dirty="0"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 smtClean="0"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600" smtClean="0"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600" dirty="0"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 smtClean="0"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first NEB catalog</a:t>
            </a:r>
          </a:p>
          <a:p>
            <a:pPr marL="0" lvl="0" indent="0">
              <a:buNone/>
            </a:pPr>
            <a:endParaRPr lang="en-US" sz="1600" dirty="0">
              <a:latin typeface="Calibri   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457200" algn="l"/>
                <a:tab pos="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  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8429" y="304440"/>
            <a:ext cx="21824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1975 -1976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547" y="-4509712"/>
            <a:ext cx="12192000" cy="15773400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2">
                  <a:shade val="78000"/>
                  <a:hueMod val="44000"/>
                  <a:satMod val="200000"/>
                  <a:lumMod val="69000"/>
                </a:schemeClr>
              </a:gs>
            </a:gsLst>
            <a:lin ang="2520000" scaled="0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2" y="222355"/>
            <a:ext cx="2513806" cy="3253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05274" y="5924550"/>
            <a:ext cx="839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SalI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AluI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HhaI</a:t>
            </a:r>
            <a:r>
              <a:rPr lang="en-US" sz="2400" dirty="0" smtClean="0"/>
              <a:t>   PstI   </a:t>
            </a:r>
            <a:r>
              <a:rPr lang="en-US" sz="2400" dirty="0" err="1" smtClean="0"/>
              <a:t>SmaI</a:t>
            </a:r>
            <a:r>
              <a:rPr lang="en-US" sz="2400" dirty="0"/>
              <a:t> </a:t>
            </a:r>
            <a:r>
              <a:rPr lang="en-US" sz="2400" dirty="0" smtClean="0"/>
              <a:t>  KpnI   </a:t>
            </a:r>
            <a:r>
              <a:rPr lang="en-US" sz="2400" dirty="0" err="1" smtClean="0"/>
              <a:t>BglI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BglII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XbaI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XhoI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EcoRI   </a:t>
            </a:r>
            <a:r>
              <a:rPr lang="en-US" sz="2400" dirty="0" err="1" smtClean="0"/>
              <a:t>HincII</a:t>
            </a:r>
            <a:r>
              <a:rPr lang="en-US" sz="2400" dirty="0" smtClean="0"/>
              <a:t>   </a:t>
            </a:r>
            <a:r>
              <a:rPr lang="en-US" sz="2400" dirty="0" err="1" smtClean="0"/>
              <a:t>HindII</a:t>
            </a:r>
            <a:r>
              <a:rPr lang="en-US" sz="2400" dirty="0" smtClean="0"/>
              <a:t>   </a:t>
            </a:r>
            <a:r>
              <a:rPr lang="en-US" sz="2400" dirty="0" err="1" smtClean="0"/>
              <a:t>HpaI</a:t>
            </a:r>
            <a:r>
              <a:rPr lang="en-US" sz="2400" dirty="0" smtClean="0"/>
              <a:t>   </a:t>
            </a:r>
            <a:r>
              <a:rPr lang="en-US" sz="2400" dirty="0" err="1" smtClean="0"/>
              <a:t>HpaII</a:t>
            </a:r>
            <a:r>
              <a:rPr lang="en-US" sz="2400" dirty="0" smtClean="0"/>
              <a:t>   </a:t>
            </a:r>
            <a:r>
              <a:rPr lang="en-US" sz="2400" dirty="0" err="1" smtClean="0"/>
              <a:t>HaeII</a:t>
            </a:r>
            <a:r>
              <a:rPr lang="en-US" sz="2400" dirty="0" smtClean="0"/>
              <a:t>   HaeIII   </a:t>
            </a:r>
            <a:r>
              <a:rPr lang="en-US" sz="2400" dirty="0" err="1"/>
              <a:t>BamHI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70" y="345096"/>
            <a:ext cx="2759145" cy="357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15" y="1812758"/>
            <a:ext cx="2544064" cy="3325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6" y="2130426"/>
            <a:ext cx="2759145" cy="3536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4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915" y="391126"/>
            <a:ext cx="5356486" cy="6265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515" y="238726"/>
            <a:ext cx="5356486" cy="62658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3732" y="500332"/>
            <a:ext cx="4782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1977 – A </a:t>
            </a:r>
            <a:r>
              <a:rPr lang="en-US" sz="3200" b="1" dirty="0" smtClean="0"/>
              <a:t>Very Good </a:t>
            </a:r>
            <a:r>
              <a:rPr lang="en-US" sz="3200" b="1" dirty="0"/>
              <a:t>Year!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1512" y="1629524"/>
            <a:ext cx="7034843" cy="1292662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Roberts, R.J., Wilson, G.A. and Young, F.E. (1977) Recognition sequence of specific endonuclease </a:t>
            </a:r>
            <a:r>
              <a:rPr lang="en-US" sz="2000" i="1" dirty="0" err="1"/>
              <a:t>Bam</a:t>
            </a:r>
            <a:r>
              <a:rPr lang="en-US" sz="2000" dirty="0" err="1"/>
              <a:t>HI</a:t>
            </a:r>
            <a:r>
              <a:rPr lang="en-US" sz="2000" dirty="0"/>
              <a:t> from Bacillus </a:t>
            </a:r>
            <a:r>
              <a:rPr lang="en-US" sz="2000" dirty="0" err="1"/>
              <a:t>amyloliquefaciens</a:t>
            </a:r>
            <a:r>
              <a:rPr lang="en-US" sz="2000" dirty="0"/>
              <a:t> H. Nature </a:t>
            </a:r>
            <a:r>
              <a:rPr lang="en-US" sz="2000" b="1" dirty="0"/>
              <a:t>265:</a:t>
            </a:r>
            <a:r>
              <a:rPr lang="en-US" sz="2000" dirty="0"/>
              <a:t> 82-84.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0689" y="3371671"/>
            <a:ext cx="46884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 new RE papers in J. Mol. Biol. describing </a:t>
            </a:r>
            <a:endParaRPr lang="en-US" sz="2000" dirty="0" smtClean="0"/>
          </a:p>
          <a:p>
            <a:r>
              <a:rPr lang="en-US" sz="2000" dirty="0" err="1" smtClean="0"/>
              <a:t>BalI</a:t>
            </a:r>
            <a:r>
              <a:rPr lang="en-US" sz="2000" dirty="0"/>
              <a:t>, </a:t>
            </a:r>
            <a:r>
              <a:rPr lang="en-US" sz="2000" dirty="0" err="1"/>
              <a:t>MboI</a:t>
            </a:r>
            <a:r>
              <a:rPr lang="en-US" sz="2000" dirty="0"/>
              <a:t>, </a:t>
            </a:r>
            <a:r>
              <a:rPr lang="en-US" sz="2000" dirty="0" err="1"/>
              <a:t>MboII</a:t>
            </a:r>
            <a:r>
              <a:rPr lang="en-US" sz="2000" dirty="0"/>
              <a:t>, </a:t>
            </a:r>
            <a:r>
              <a:rPr lang="en-US" sz="2000" dirty="0" err="1"/>
              <a:t>XbaI</a:t>
            </a:r>
            <a:r>
              <a:rPr lang="en-US" sz="2000" dirty="0"/>
              <a:t>, </a:t>
            </a:r>
            <a:r>
              <a:rPr lang="en-US" sz="2000" dirty="0" err="1"/>
              <a:t>XmaI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183" y="4767807"/>
            <a:ext cx="6327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Chow, L.T., </a:t>
            </a:r>
            <a:r>
              <a:rPr lang="en-US" sz="2000" dirty="0" err="1"/>
              <a:t>Gelinas</a:t>
            </a:r>
            <a:r>
              <a:rPr lang="en-US" sz="2000" dirty="0"/>
              <a:t>, R.E., Broker, T.R. and Roberts, R.J. (1977) An amazing sequence arrangement at the 5' ends of adenovirus 2 messenger RNA.  Cell </a:t>
            </a:r>
            <a:r>
              <a:rPr lang="en-US" sz="2000" b="1" dirty="0"/>
              <a:t>12:</a:t>
            </a:r>
            <a:r>
              <a:rPr lang="en-US" sz="2000" dirty="0"/>
              <a:t> 1-8.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78517" y="6220919"/>
            <a:ext cx="194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32</a:t>
            </a:r>
            <a:r>
              <a:rPr lang="en-US" sz="2400" dirty="0" smtClean="0"/>
              <a:t>pGATCC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060" y="403534"/>
            <a:ext cx="5085014" cy="6265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4421" y="225566"/>
            <a:ext cx="311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32</a:t>
            </a:r>
            <a:r>
              <a:rPr lang="en-US" sz="2400" b="1" dirty="0" smtClean="0">
                <a:solidFill>
                  <a:srgbClr val="FF0000"/>
                </a:solidFill>
              </a:rPr>
              <a:t>pGATCC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192" y="483079"/>
            <a:ext cx="43304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Computer Methods (1)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531" y="1449238"/>
            <a:ext cx="9333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Gingeras</a:t>
            </a:r>
            <a:r>
              <a:rPr lang="en-US" sz="1600" dirty="0" smtClean="0"/>
              <a:t>, T.R., </a:t>
            </a:r>
            <a:r>
              <a:rPr lang="en-US" sz="1600" dirty="0" err="1" smtClean="0"/>
              <a:t>Milazzo</a:t>
            </a:r>
            <a:r>
              <a:rPr lang="en-US" sz="1600" dirty="0" smtClean="0"/>
              <a:t>, J.P. and Roberts, R.J. (1978) A computer assisted method for the determination of restriction enzyme recognition sites.  </a:t>
            </a:r>
            <a:r>
              <a:rPr lang="en-US" sz="1600" dirty="0" err="1" smtClean="0"/>
              <a:t>Nucl</a:t>
            </a:r>
            <a:r>
              <a:rPr lang="en-US" sz="1600" dirty="0" smtClean="0"/>
              <a:t>. Acids Res. 5: 4105-4127.  The precursor of </a:t>
            </a:r>
            <a:r>
              <a:rPr lang="en-US" sz="1600" dirty="0" err="1" smtClean="0"/>
              <a:t>REBpredictor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562" y="2356912"/>
            <a:ext cx="31937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1002</Words>
  <Application>Microsoft Office PowerPoint</Application>
  <PresentationFormat>Widescreen</PresentationFormat>
  <Paragraphs>184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  </vt:lpstr>
      <vt:lpstr>Calibri Light</vt:lpstr>
      <vt:lpstr>Courier New</vt:lpstr>
      <vt:lpstr>Times New Roman</vt:lpstr>
      <vt:lpstr>Default Design</vt:lpstr>
      <vt:lpstr>1_Default Design</vt:lpstr>
      <vt:lpstr>Office Theme</vt:lpstr>
      <vt:lpstr>1_Office Theme</vt:lpstr>
      <vt:lpstr>Photo Editor Photo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England Biolabs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Rich</dc:creator>
  <cp:lastModifiedBy>Roberts, Rich</cp:lastModifiedBy>
  <cp:revision>34</cp:revision>
  <cp:lastPrinted>2013-10-18T19:11:42Z</cp:lastPrinted>
  <dcterms:created xsi:type="dcterms:W3CDTF">2013-10-17T15:15:04Z</dcterms:created>
  <dcterms:modified xsi:type="dcterms:W3CDTF">2013-10-20T13:05:33Z</dcterms:modified>
</cp:coreProperties>
</file>