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1" r:id="rId2"/>
    <p:sldId id="293" r:id="rId3"/>
    <p:sldId id="299" r:id="rId4"/>
    <p:sldId id="280" r:id="rId5"/>
    <p:sldId id="281" r:id="rId6"/>
    <p:sldId id="306" r:id="rId7"/>
    <p:sldId id="284" r:id="rId8"/>
    <p:sldId id="290" r:id="rId9"/>
    <p:sldId id="289" r:id="rId10"/>
    <p:sldId id="287" r:id="rId11"/>
    <p:sldId id="308" r:id="rId12"/>
    <p:sldId id="297" r:id="rId13"/>
    <p:sldId id="294" r:id="rId14"/>
    <p:sldId id="30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480" y="-8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01084-74C9-0849-B381-6F4ACB05BF7F}" type="datetimeFigureOut">
              <a:rPr lang="en-US" smtClean="0"/>
              <a:t>10/19/13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537D49-4DC4-324D-A08D-B698C70B72ED}" type="slidenum">
              <a:rPr lang="en-US" smtClean="0"/>
              <a:t>‹#›</a:t>
            </a:fld>
            <a:endParaRPr lang="en-US"/>
          </a:p>
        </p:txBody>
      </p:sp>
    </p:spTree>
    <p:extLst>
      <p:ext uri="{BB962C8B-B14F-4D97-AF65-F5344CB8AC3E}">
        <p14:creationId xmlns:p14="http://schemas.microsoft.com/office/powerpoint/2010/main" val="29466816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fundamental part of the process of academic scientists is to share your results with public, with the rest of the world</a:t>
            </a:r>
          </a:p>
          <a:p>
            <a:r>
              <a:rPr lang="en-US" dirty="0" smtClean="0"/>
              <a:t>The purpose of archives is to collect original materials about the major</a:t>
            </a:r>
            <a:r>
              <a:rPr lang="en-US" baseline="0" dirty="0" smtClean="0"/>
              <a:t> work of the scientists.</a:t>
            </a:r>
          </a:p>
          <a:p>
            <a:r>
              <a:rPr lang="en-US" baseline="0" dirty="0" smtClean="0"/>
              <a:t>So historian and others can use it to analyze a field in whole, to write books about fields scientists and their work. </a:t>
            </a:r>
          </a:p>
          <a:p>
            <a:r>
              <a:rPr lang="en-US" baseline="0" dirty="0" smtClean="0"/>
              <a:t>Multimedia is coming to present all of these in the documentaries, movies, online websites </a:t>
            </a:r>
            <a:r>
              <a:rPr lang="en-US" baseline="0" dirty="0" err="1" smtClean="0"/>
              <a:t>etc</a:t>
            </a:r>
            <a:r>
              <a:rPr lang="en-US" baseline="0" dirty="0" smtClean="0"/>
              <a:t>, </a:t>
            </a:r>
          </a:p>
          <a:p>
            <a:r>
              <a:rPr lang="en-US" sz="1200" kern="1200" dirty="0" smtClean="0">
                <a:solidFill>
                  <a:schemeClr val="tx1"/>
                </a:solidFill>
                <a:latin typeface="+mn-lt"/>
                <a:ea typeface="+mn-ea"/>
                <a:cs typeface="+mn-cs"/>
              </a:rPr>
              <a:t>The NWT Archives' primary task is to ensure that a fair, accurate and complete record of government activity is identified, acquired and preserved</a:t>
            </a:r>
            <a:endParaRPr lang="en-US" dirty="0"/>
          </a:p>
        </p:txBody>
      </p:sp>
      <p:sp>
        <p:nvSpPr>
          <p:cNvPr id="4" name="Slide Number Placeholder 3"/>
          <p:cNvSpPr>
            <a:spLocks noGrp="1"/>
          </p:cNvSpPr>
          <p:nvPr>
            <p:ph type="sldNum" sz="quarter" idx="10"/>
          </p:nvPr>
        </p:nvSpPr>
        <p:spPr/>
        <p:txBody>
          <a:bodyPr/>
          <a:lstStyle/>
          <a:p>
            <a:fld id="{12537D49-4DC4-324D-A08D-B698C70B72ED}" type="slidenum">
              <a:rPr lang="en-US" smtClean="0"/>
              <a:t>1</a:t>
            </a:fld>
            <a:endParaRPr lang="en-US"/>
          </a:p>
        </p:txBody>
      </p:sp>
    </p:spTree>
    <p:extLst>
      <p:ext uri="{BB962C8B-B14F-4D97-AF65-F5344CB8AC3E}">
        <p14:creationId xmlns:p14="http://schemas.microsoft.com/office/powerpoint/2010/main" val="1035553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share your research </a:t>
            </a:r>
            <a:endParaRPr lang="en-US" dirty="0"/>
          </a:p>
        </p:txBody>
      </p:sp>
      <p:sp>
        <p:nvSpPr>
          <p:cNvPr id="4" name="Slide Number Placeholder 3"/>
          <p:cNvSpPr>
            <a:spLocks noGrp="1"/>
          </p:cNvSpPr>
          <p:nvPr>
            <p:ph type="sldNum" sz="quarter" idx="10"/>
          </p:nvPr>
        </p:nvSpPr>
        <p:spPr/>
        <p:txBody>
          <a:bodyPr/>
          <a:lstStyle/>
          <a:p>
            <a:fld id="{12537D49-4DC4-324D-A08D-B698C70B72ED}" type="slidenum">
              <a:rPr lang="en-US" smtClean="0"/>
              <a:t>2</a:t>
            </a:fld>
            <a:endParaRPr lang="en-US"/>
          </a:p>
        </p:txBody>
      </p:sp>
    </p:spTree>
    <p:extLst>
      <p:ext uri="{BB962C8B-B14F-4D97-AF65-F5344CB8AC3E}">
        <p14:creationId xmlns:p14="http://schemas.microsoft.com/office/powerpoint/2010/main" val="401468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r>
              <a:rPr lang="en-US" dirty="0">
                <a:latin typeface="Calibri" charset="0"/>
                <a:ea typeface="ＭＳ Ｐゴシック" charset="0"/>
                <a:cs typeface="ＭＳ Ｐゴシック" charset="0"/>
              </a:rPr>
              <a:t>Home pages of some of the repositories of papers which have been collected and digitized</a:t>
            </a:r>
            <a:r>
              <a:rPr lang="en-US" dirty="0" smtClean="0">
                <a:latin typeface="Calibri" charset="0"/>
                <a:ea typeface="ＭＳ Ｐゴシック" charset="0"/>
                <a:cs typeface="ＭＳ Ｐゴシック" charset="0"/>
              </a:rPr>
              <a:t>.</a:t>
            </a:r>
          </a:p>
          <a:p>
            <a:r>
              <a:rPr lang="en-US" sz="1200" kern="1200" dirty="0" smtClean="0">
                <a:solidFill>
                  <a:schemeClr val="tx1"/>
                </a:solidFill>
                <a:latin typeface="+mn-lt"/>
                <a:ea typeface="+mn-ea"/>
                <a:cs typeface="+mn-cs"/>
              </a:rPr>
              <a:t>The homepage of the repository of the personal papers of the great </a:t>
            </a:r>
            <a:r>
              <a:rPr lang="en-US" sz="1200" kern="1200" dirty="0" err="1" smtClean="0">
                <a:solidFill>
                  <a:schemeClr val="tx1"/>
                </a:solidFill>
                <a:latin typeface="+mn-lt"/>
                <a:ea typeface="+mn-ea"/>
                <a:cs typeface="+mn-cs"/>
              </a:rPr>
              <a:t>scientis</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Archives are</a:t>
            </a:r>
            <a:r>
              <a:rPr lang="en-US" baseline="0" dirty="0" smtClean="0"/>
              <a:t> </a:t>
            </a:r>
            <a:r>
              <a:rPr lang="en-US" dirty="0" smtClean="0"/>
              <a:t>not storage , they tell history . I chose</a:t>
            </a:r>
            <a:r>
              <a:rPr lang="en-US" baseline="0" dirty="0" smtClean="0"/>
              <a:t> a few to highlight here </a:t>
            </a:r>
            <a:endParaRPr lang="en-US" dirty="0"/>
          </a:p>
        </p:txBody>
      </p:sp>
      <p:sp>
        <p:nvSpPr>
          <p:cNvPr id="4" name="Slide Number Placeholder 3"/>
          <p:cNvSpPr>
            <a:spLocks noGrp="1"/>
          </p:cNvSpPr>
          <p:nvPr>
            <p:ph type="sldNum" sz="quarter" idx="10"/>
          </p:nvPr>
        </p:nvSpPr>
        <p:spPr/>
        <p:txBody>
          <a:bodyPr/>
          <a:lstStyle/>
          <a:p>
            <a:fld id="{12537D49-4DC4-324D-A08D-B698C70B72ED}" type="slidenum">
              <a:rPr lang="en-US" smtClean="0"/>
              <a:t>4</a:t>
            </a:fld>
            <a:endParaRPr lang="en-US"/>
          </a:p>
        </p:txBody>
      </p:sp>
    </p:spTree>
    <p:extLst>
      <p:ext uri="{BB962C8B-B14F-4D97-AF65-F5344CB8AC3E}">
        <p14:creationId xmlns:p14="http://schemas.microsoft.com/office/powerpoint/2010/main" val="1175254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Ideally</a:t>
            </a:r>
            <a:r>
              <a:rPr lang="en-US" baseline="0" dirty="0" smtClean="0"/>
              <a:t> this is the way each archives would process their new collecting from  beginning to the end but not all institution can go so far. We still depend on support of such projects. </a:t>
            </a:r>
            <a:endParaRPr lang="en-US" dirty="0"/>
          </a:p>
        </p:txBody>
      </p:sp>
      <p:sp>
        <p:nvSpPr>
          <p:cNvPr id="4" name="Slide Number Placeholder 3"/>
          <p:cNvSpPr>
            <a:spLocks noGrp="1"/>
          </p:cNvSpPr>
          <p:nvPr>
            <p:ph type="sldNum" sz="quarter" idx="10"/>
          </p:nvPr>
        </p:nvSpPr>
        <p:spPr/>
        <p:txBody>
          <a:bodyPr/>
          <a:lstStyle/>
          <a:p>
            <a:fld id="{12537D49-4DC4-324D-A08D-B698C70B72ED}" type="slidenum">
              <a:rPr lang="en-US" smtClean="0"/>
              <a:t>5</a:t>
            </a:fld>
            <a:endParaRPr lang="en-US"/>
          </a:p>
        </p:txBody>
      </p:sp>
    </p:spTree>
    <p:extLst>
      <p:ext uri="{BB962C8B-B14F-4D97-AF65-F5344CB8AC3E}">
        <p14:creationId xmlns:p14="http://schemas.microsoft.com/office/powerpoint/2010/main" val="208847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 Library and Archives, is located in the Carnegie Building, built in 1905 with the support of the Carnegie Institute of Washington. The Archives, created in 1972, houses the growing collection of research and historical materials, consisting of a rich repository of rare books, manuscripts, photographs, personal correspondence, and scientific reprints related to CSHL.  </a:t>
            </a:r>
          </a:p>
          <a:p>
            <a:endParaRPr lang="en-US" dirty="0" smtClean="0"/>
          </a:p>
          <a:p>
            <a:endParaRPr lang="en-US" dirty="0" smtClean="0"/>
          </a:p>
          <a:p>
            <a:r>
              <a:rPr lang="en-US" dirty="0" smtClean="0"/>
              <a:t>Today our archives houses collections including correspondence, manuscripts, lab notes, photographs and slides, and reprints as well as maps and books in genetics.  The personal collections now at CSHL are the collections of Barbara McClintock, Charles Davenport, Hugo Fricke, Reginald and Jane (Davenport) Harris, Alfred Hershey, Hermann Muller and James Watson.  Mila noted that we will be acquiring the papers of Sydney Brenner and plan to digitize them as well as the collections of others.  Sydney is pleased that his collection has found a home at CSHL.  He will then be able to access his own collection without having to store it.</a:t>
            </a:r>
          </a:p>
          <a:p>
            <a:r>
              <a:rPr lang="en-US" dirty="0" smtClean="0"/>
              <a:t>The CSHL Archives houses the Laboratory Records and other materials of the Eugenics Records Office and the Biological Laboratory courses (1889-1923.) It also holds the Carnegie Department of Genetics reprint collection, the Audio/Video Collection, the Photo Collection (1898-present) and the Map Collection. </a:t>
            </a:r>
            <a:endParaRPr lang="en-US" dirty="0"/>
          </a:p>
        </p:txBody>
      </p:sp>
      <p:sp>
        <p:nvSpPr>
          <p:cNvPr id="4" name="Slide Number Placeholder 3"/>
          <p:cNvSpPr>
            <a:spLocks noGrp="1"/>
          </p:cNvSpPr>
          <p:nvPr>
            <p:ph type="sldNum" sz="quarter" idx="10"/>
          </p:nvPr>
        </p:nvSpPr>
        <p:spPr/>
        <p:txBody>
          <a:bodyPr/>
          <a:lstStyle/>
          <a:p>
            <a:fld id="{12537D49-4DC4-324D-A08D-B698C70B72ED}" type="slidenum">
              <a:rPr lang="en-US" smtClean="0"/>
              <a:t>6</a:t>
            </a:fld>
            <a:endParaRPr lang="en-US"/>
          </a:p>
        </p:txBody>
      </p:sp>
    </p:spTree>
    <p:extLst>
      <p:ext uri="{BB962C8B-B14F-4D97-AF65-F5344CB8AC3E}">
        <p14:creationId xmlns:p14="http://schemas.microsoft.com/office/powerpoint/2010/main" val="3762975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wealth of primary sources – over hundred letters, manuscripts, photographs, published papers, audio-visual snippets and more - provide an important scholarly perspective on the molecular</a:t>
            </a:r>
            <a:r>
              <a:rPr lang="en-US" sz="1200" kern="1200" baseline="0" dirty="0" smtClean="0">
                <a:solidFill>
                  <a:schemeClr val="tx1"/>
                </a:solidFill>
                <a:latin typeface="+mn-lt"/>
                <a:ea typeface="+mn-ea"/>
                <a:cs typeface="+mn-cs"/>
              </a:rPr>
              <a:t> biology different stories</a:t>
            </a:r>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12537D49-4DC4-324D-A08D-B698C70B72ED}" type="slidenum">
              <a:rPr lang="en-US" smtClean="0"/>
              <a:t>7</a:t>
            </a:fld>
            <a:endParaRPr lang="en-US"/>
          </a:p>
        </p:txBody>
      </p:sp>
    </p:spTree>
    <p:extLst>
      <p:ext uri="{BB962C8B-B14F-4D97-AF65-F5344CB8AC3E}">
        <p14:creationId xmlns:p14="http://schemas.microsoft.com/office/powerpoint/2010/main" val="1226073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B45BF8-1192-6140-8881-21140DC11FFC}" type="slidenum">
              <a:rPr lang="en-US"/>
              <a:pPr/>
              <a:t>8</a:t>
            </a:fld>
            <a:endParaRPr lang="en-US"/>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digitization project aimed to create an online research resource for the history of genetics</a:t>
            </a:r>
            <a:r>
              <a:rPr lang="en-US" dirty="0" smtClean="0">
                <a:effectLst/>
              </a:rPr>
              <a:t> . </a:t>
            </a:r>
            <a:endParaRPr lang="en-US" dirty="0"/>
          </a:p>
        </p:txBody>
      </p:sp>
      <p:sp>
        <p:nvSpPr>
          <p:cNvPr id="4" name="Slide Number Placeholder 3"/>
          <p:cNvSpPr>
            <a:spLocks noGrp="1"/>
          </p:cNvSpPr>
          <p:nvPr>
            <p:ph type="sldNum" sz="quarter" idx="10"/>
          </p:nvPr>
        </p:nvSpPr>
        <p:spPr/>
        <p:txBody>
          <a:bodyPr/>
          <a:lstStyle/>
          <a:p>
            <a:fld id="{12537D49-4DC4-324D-A08D-B698C70B72ED}" type="slidenum">
              <a:rPr lang="en-US" smtClean="0"/>
              <a:t>10</a:t>
            </a:fld>
            <a:endParaRPr lang="en-US"/>
          </a:p>
        </p:txBody>
      </p:sp>
    </p:spTree>
    <p:extLst>
      <p:ext uri="{BB962C8B-B14F-4D97-AF65-F5344CB8AC3E}">
        <p14:creationId xmlns:p14="http://schemas.microsoft.com/office/powerpoint/2010/main" val="1540974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4E938F-E204-4B89-9E23-2CDE77AB8AFC}" type="datetimeFigureOut">
              <a:rPr lang="en-US" smtClean="0"/>
              <a:t>10/19/13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BA2077-306D-4244-B0AE-373423BB31CB}" type="slidenum">
              <a:rPr lang="en-US" smtClean="0"/>
              <a:t>‹#›</a:t>
            </a:fld>
            <a:endParaRPr lang="en-US"/>
          </a:p>
        </p:txBody>
      </p:sp>
    </p:spTree>
    <p:extLst>
      <p:ext uri="{BB962C8B-B14F-4D97-AF65-F5344CB8AC3E}">
        <p14:creationId xmlns:p14="http://schemas.microsoft.com/office/powerpoint/2010/main" val="3772195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4E938F-E204-4B89-9E23-2CDE77AB8AFC}" type="datetimeFigureOut">
              <a:rPr lang="en-US" smtClean="0"/>
              <a:t>10/19/13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BA2077-306D-4244-B0AE-373423BB31CB}" type="slidenum">
              <a:rPr lang="en-US" smtClean="0"/>
              <a:t>‹#›</a:t>
            </a:fld>
            <a:endParaRPr lang="en-US"/>
          </a:p>
        </p:txBody>
      </p:sp>
    </p:spTree>
    <p:extLst>
      <p:ext uri="{BB962C8B-B14F-4D97-AF65-F5344CB8AC3E}">
        <p14:creationId xmlns:p14="http://schemas.microsoft.com/office/powerpoint/2010/main" val="830639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4E938F-E204-4B89-9E23-2CDE77AB8AFC}" type="datetimeFigureOut">
              <a:rPr lang="en-US" smtClean="0"/>
              <a:t>10/19/13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BA2077-306D-4244-B0AE-373423BB31CB}" type="slidenum">
              <a:rPr lang="en-US" smtClean="0"/>
              <a:t>‹#›</a:t>
            </a:fld>
            <a:endParaRPr lang="en-US"/>
          </a:p>
        </p:txBody>
      </p:sp>
    </p:spTree>
    <p:extLst>
      <p:ext uri="{BB962C8B-B14F-4D97-AF65-F5344CB8AC3E}">
        <p14:creationId xmlns:p14="http://schemas.microsoft.com/office/powerpoint/2010/main" val="139404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4E938F-E204-4B89-9E23-2CDE77AB8AFC}" type="datetimeFigureOut">
              <a:rPr lang="en-US" smtClean="0"/>
              <a:t>10/19/13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BA2077-306D-4244-B0AE-373423BB31CB}" type="slidenum">
              <a:rPr lang="en-US" smtClean="0"/>
              <a:t>‹#›</a:t>
            </a:fld>
            <a:endParaRPr lang="en-US"/>
          </a:p>
        </p:txBody>
      </p:sp>
    </p:spTree>
    <p:extLst>
      <p:ext uri="{BB962C8B-B14F-4D97-AF65-F5344CB8AC3E}">
        <p14:creationId xmlns:p14="http://schemas.microsoft.com/office/powerpoint/2010/main" val="2251858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4E938F-E204-4B89-9E23-2CDE77AB8AFC}" type="datetimeFigureOut">
              <a:rPr lang="en-US" smtClean="0"/>
              <a:t>10/19/13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BA2077-306D-4244-B0AE-373423BB31CB}" type="slidenum">
              <a:rPr lang="en-US" smtClean="0"/>
              <a:t>‹#›</a:t>
            </a:fld>
            <a:endParaRPr lang="en-US"/>
          </a:p>
        </p:txBody>
      </p:sp>
    </p:spTree>
    <p:extLst>
      <p:ext uri="{BB962C8B-B14F-4D97-AF65-F5344CB8AC3E}">
        <p14:creationId xmlns:p14="http://schemas.microsoft.com/office/powerpoint/2010/main" val="3818429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4E938F-E204-4B89-9E23-2CDE77AB8AFC}" type="datetimeFigureOut">
              <a:rPr lang="en-US" smtClean="0"/>
              <a:t>10/19/13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BA2077-306D-4244-B0AE-373423BB31CB}" type="slidenum">
              <a:rPr lang="en-US" smtClean="0"/>
              <a:t>‹#›</a:t>
            </a:fld>
            <a:endParaRPr lang="en-US"/>
          </a:p>
        </p:txBody>
      </p:sp>
    </p:spTree>
    <p:extLst>
      <p:ext uri="{BB962C8B-B14F-4D97-AF65-F5344CB8AC3E}">
        <p14:creationId xmlns:p14="http://schemas.microsoft.com/office/powerpoint/2010/main" val="586291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4E938F-E204-4B89-9E23-2CDE77AB8AFC}" type="datetimeFigureOut">
              <a:rPr lang="en-US" smtClean="0"/>
              <a:t>10/19/13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BA2077-306D-4244-B0AE-373423BB31CB}" type="slidenum">
              <a:rPr lang="en-US" smtClean="0"/>
              <a:t>‹#›</a:t>
            </a:fld>
            <a:endParaRPr lang="en-US"/>
          </a:p>
        </p:txBody>
      </p:sp>
    </p:spTree>
    <p:extLst>
      <p:ext uri="{BB962C8B-B14F-4D97-AF65-F5344CB8AC3E}">
        <p14:creationId xmlns:p14="http://schemas.microsoft.com/office/powerpoint/2010/main" val="3789709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4E938F-E204-4B89-9E23-2CDE77AB8AFC}" type="datetimeFigureOut">
              <a:rPr lang="en-US" smtClean="0"/>
              <a:t>10/19/13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BA2077-306D-4244-B0AE-373423BB31CB}" type="slidenum">
              <a:rPr lang="en-US" smtClean="0"/>
              <a:t>‹#›</a:t>
            </a:fld>
            <a:endParaRPr lang="en-US"/>
          </a:p>
        </p:txBody>
      </p:sp>
    </p:spTree>
    <p:extLst>
      <p:ext uri="{BB962C8B-B14F-4D97-AF65-F5344CB8AC3E}">
        <p14:creationId xmlns:p14="http://schemas.microsoft.com/office/powerpoint/2010/main" val="3414506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4E938F-E204-4B89-9E23-2CDE77AB8AFC}" type="datetimeFigureOut">
              <a:rPr lang="en-US" smtClean="0"/>
              <a:t>10/19/13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BA2077-306D-4244-B0AE-373423BB31CB}" type="slidenum">
              <a:rPr lang="en-US" smtClean="0"/>
              <a:t>‹#›</a:t>
            </a:fld>
            <a:endParaRPr lang="en-US"/>
          </a:p>
        </p:txBody>
      </p:sp>
    </p:spTree>
    <p:extLst>
      <p:ext uri="{BB962C8B-B14F-4D97-AF65-F5344CB8AC3E}">
        <p14:creationId xmlns:p14="http://schemas.microsoft.com/office/powerpoint/2010/main" val="1276229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4E938F-E204-4B89-9E23-2CDE77AB8AFC}" type="datetimeFigureOut">
              <a:rPr lang="en-US" smtClean="0"/>
              <a:t>10/19/13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BA2077-306D-4244-B0AE-373423BB31CB}" type="slidenum">
              <a:rPr lang="en-US" smtClean="0"/>
              <a:t>‹#›</a:t>
            </a:fld>
            <a:endParaRPr lang="en-US"/>
          </a:p>
        </p:txBody>
      </p:sp>
    </p:spTree>
    <p:extLst>
      <p:ext uri="{BB962C8B-B14F-4D97-AF65-F5344CB8AC3E}">
        <p14:creationId xmlns:p14="http://schemas.microsoft.com/office/powerpoint/2010/main" val="1996603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4E938F-E204-4B89-9E23-2CDE77AB8AFC}" type="datetimeFigureOut">
              <a:rPr lang="en-US" smtClean="0"/>
              <a:t>10/19/13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BA2077-306D-4244-B0AE-373423BB31CB}" type="slidenum">
              <a:rPr lang="en-US" smtClean="0"/>
              <a:t>‹#›</a:t>
            </a:fld>
            <a:endParaRPr lang="en-US"/>
          </a:p>
        </p:txBody>
      </p:sp>
    </p:spTree>
    <p:extLst>
      <p:ext uri="{BB962C8B-B14F-4D97-AF65-F5344CB8AC3E}">
        <p14:creationId xmlns:p14="http://schemas.microsoft.com/office/powerpoint/2010/main" val="19778779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E938F-E204-4B89-9E23-2CDE77AB8AFC}" type="datetimeFigureOut">
              <a:rPr lang="en-US" smtClean="0"/>
              <a:t>10/19/13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BA2077-306D-4244-B0AE-373423BB31CB}" type="slidenum">
              <a:rPr lang="en-US" smtClean="0"/>
              <a:t>‹#›</a:t>
            </a:fld>
            <a:endParaRPr lang="en-US"/>
          </a:p>
        </p:txBody>
      </p:sp>
    </p:spTree>
    <p:extLst>
      <p:ext uri="{BB962C8B-B14F-4D97-AF65-F5344CB8AC3E}">
        <p14:creationId xmlns:p14="http://schemas.microsoft.com/office/powerpoint/2010/main" val="3978065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wellcomelibrary.org/using-the-library/subject-guides/genetics/makers-of-modern-genetics/" TargetMode="External"/><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tif"/></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jp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1.t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 Id="rId6" Type="http://schemas.openxmlformats.org/officeDocument/2006/relationships/image" Target="../media/image7.png"/><Relationship Id="rId7" Type="http://schemas.openxmlformats.org/officeDocument/2006/relationships/image" Target="../media/image8.jpeg"/><Relationship Id="rId8"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g"/><Relationship Id="rId5"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14.png"/><Relationship Id="rId6" Type="http://schemas.openxmlformats.org/officeDocument/2006/relationships/oleObject" Target="../embeddings/oleObject2.bin"/><Relationship Id="rId7" Type="http://schemas.openxmlformats.org/officeDocument/2006/relationships/image" Target="../media/image1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30575"/>
            <a:ext cx="7772400" cy="1470025"/>
          </a:xfrm>
        </p:spPr>
        <p:txBody>
          <a:bodyPr>
            <a:normAutofit fontScale="90000"/>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3600" b="1" dirty="0" smtClean="0">
                <a:ln>
                  <a:prstDash val="solid"/>
                </a:ln>
                <a:solidFill>
                  <a:srgbClr val="FF6600"/>
                </a:solidFill>
                <a:effectLst>
                  <a:outerShdw blurRad="88000" dist="50800" dir="5040000" algn="tl">
                    <a:schemeClr val="accent4">
                      <a:tint val="80000"/>
                      <a:satMod val="250000"/>
                      <a:alpha val="45000"/>
                    </a:schemeClr>
                  </a:outerShdw>
                </a:effectLst>
                <a:latin typeface="Arial"/>
                <a:cs typeface="Arial"/>
              </a:rPr>
              <a:t>Illuminating </a:t>
            </a:r>
            <a:r>
              <a:rPr lang="en-US" sz="3600" b="1" dirty="0">
                <a:ln>
                  <a:prstDash val="solid"/>
                </a:ln>
                <a:solidFill>
                  <a:srgbClr val="FF6600"/>
                </a:solidFill>
                <a:effectLst>
                  <a:outerShdw blurRad="88000" dist="50800" dir="5040000" algn="tl">
                    <a:schemeClr val="accent4">
                      <a:tint val="80000"/>
                      <a:satMod val="250000"/>
                      <a:alpha val="45000"/>
                    </a:schemeClr>
                  </a:outerShdw>
                </a:effectLst>
                <a:latin typeface="Arial"/>
                <a:cs typeface="Arial"/>
              </a:rPr>
              <a:t>the History of Science </a:t>
            </a:r>
            <a:r>
              <a:rPr lang="en-US" sz="3600" b="1" dirty="0" smtClean="0">
                <a:ln>
                  <a:prstDash val="solid"/>
                </a:ln>
                <a:solidFill>
                  <a:srgbClr val="FF6600"/>
                </a:solidFill>
                <a:effectLst>
                  <a:outerShdw blurRad="88000" dist="50800" dir="5040000" algn="tl">
                    <a:schemeClr val="accent4">
                      <a:tint val="80000"/>
                      <a:satMod val="250000"/>
                      <a:alpha val="45000"/>
                    </a:schemeClr>
                  </a:outerShdw>
                </a:effectLst>
                <a:latin typeface="Arial"/>
                <a:cs typeface="Arial"/>
              </a:rPr>
              <a:t> </a:t>
            </a:r>
            <a:br>
              <a:rPr lang="en-US" sz="3600" b="1" dirty="0" smtClean="0">
                <a:ln>
                  <a:prstDash val="solid"/>
                </a:ln>
                <a:solidFill>
                  <a:srgbClr val="FF6600"/>
                </a:solidFill>
                <a:effectLst>
                  <a:outerShdw blurRad="88000" dist="50800" dir="5040000" algn="tl">
                    <a:schemeClr val="accent4">
                      <a:tint val="80000"/>
                      <a:satMod val="250000"/>
                      <a:alpha val="45000"/>
                    </a:schemeClr>
                  </a:outerShdw>
                </a:effectLst>
                <a:latin typeface="Arial"/>
                <a:cs typeface="Arial"/>
              </a:rPr>
            </a:br>
            <a:r>
              <a:rPr lang="en-US" sz="3600" b="1" dirty="0" smtClean="0">
                <a:ln>
                  <a:prstDash val="solid"/>
                </a:ln>
                <a:solidFill>
                  <a:srgbClr val="FF6600"/>
                </a:solidFill>
                <a:effectLst>
                  <a:outerShdw blurRad="88000" dist="50800" dir="5040000" algn="tl">
                    <a:schemeClr val="accent4">
                      <a:tint val="80000"/>
                      <a:satMod val="250000"/>
                      <a:alpha val="45000"/>
                    </a:schemeClr>
                  </a:outerShdw>
                </a:effectLst>
                <a:latin typeface="Arial"/>
                <a:cs typeface="Arial"/>
              </a:rPr>
              <a:t>The </a:t>
            </a:r>
            <a:r>
              <a:rPr lang="en-US" sz="3600" b="1" dirty="0">
                <a:ln>
                  <a:prstDash val="solid"/>
                </a:ln>
                <a:solidFill>
                  <a:srgbClr val="FF6600"/>
                </a:solidFill>
                <a:effectLst>
                  <a:outerShdw blurRad="88000" dist="50800" dir="5040000" algn="tl">
                    <a:schemeClr val="accent4">
                      <a:tint val="80000"/>
                      <a:satMod val="250000"/>
                      <a:alpha val="45000"/>
                    </a:schemeClr>
                  </a:outerShdw>
                </a:effectLst>
                <a:latin typeface="Arial"/>
                <a:cs typeface="Arial"/>
              </a:rPr>
              <a:t>importance of </a:t>
            </a:r>
            <a:r>
              <a:rPr lang="en-US" sz="3600" b="1" dirty="0" smtClean="0">
                <a:ln>
                  <a:prstDash val="solid"/>
                </a:ln>
                <a:solidFill>
                  <a:srgbClr val="FF6600"/>
                </a:solidFill>
                <a:effectLst>
                  <a:outerShdw blurRad="88000" dist="50800" dir="5040000" algn="tl">
                    <a:schemeClr val="accent4">
                      <a:tint val="80000"/>
                      <a:satMod val="250000"/>
                      <a:alpha val="45000"/>
                    </a:schemeClr>
                  </a:outerShdw>
                </a:effectLst>
                <a:latin typeface="Arial"/>
                <a:cs typeface="Arial"/>
              </a:rPr>
              <a:t>Historical </a:t>
            </a:r>
            <a:r>
              <a:rPr lang="en-US" sz="3600" b="1" dirty="0">
                <a:ln>
                  <a:prstDash val="solid"/>
                </a:ln>
                <a:solidFill>
                  <a:srgbClr val="FF6600"/>
                </a:solidFill>
                <a:effectLst>
                  <a:outerShdw blurRad="88000" dist="50800" dir="5040000" algn="tl">
                    <a:schemeClr val="accent4">
                      <a:tint val="80000"/>
                      <a:satMod val="250000"/>
                      <a:alpha val="45000"/>
                    </a:schemeClr>
                  </a:outerShdw>
                </a:effectLst>
                <a:latin typeface="Arial"/>
                <a:cs typeface="Arial"/>
              </a:rPr>
              <a:t>A</a:t>
            </a:r>
            <a:r>
              <a:rPr lang="en-US" sz="3600" b="1" dirty="0" smtClean="0">
                <a:ln>
                  <a:prstDash val="solid"/>
                </a:ln>
                <a:solidFill>
                  <a:srgbClr val="FF6600"/>
                </a:solidFill>
                <a:effectLst>
                  <a:outerShdw blurRad="88000" dist="50800" dir="5040000" algn="tl">
                    <a:schemeClr val="accent4">
                      <a:tint val="80000"/>
                      <a:satMod val="250000"/>
                      <a:alpha val="45000"/>
                    </a:schemeClr>
                  </a:outerShdw>
                </a:effectLst>
                <a:latin typeface="Arial"/>
                <a:cs typeface="Arial"/>
              </a:rPr>
              <a:t>rchives</a:t>
            </a:r>
            <a:r>
              <a:rPr lang="en-US" b="1" dirty="0">
                <a:ln>
                  <a:prstDash val="solid"/>
                </a:ln>
                <a:solidFill>
                  <a:srgbClr val="FF6600"/>
                </a:solidFill>
                <a:effectLst>
                  <a:outerShdw blurRad="88000" dist="50800" dir="5040000" algn="tl">
                    <a:schemeClr val="accent4">
                      <a:tint val="80000"/>
                      <a:satMod val="250000"/>
                      <a:alpha val="45000"/>
                    </a:schemeClr>
                  </a:outerShdw>
                </a:effectLst>
              </a:rPr>
              <a:t/>
            </a:r>
            <a:br>
              <a:rPr lang="en-US" b="1" dirty="0">
                <a:ln>
                  <a:prstDash val="solid"/>
                </a:ln>
                <a:solidFill>
                  <a:srgbClr val="FF6600"/>
                </a:solidFill>
                <a:effectLst>
                  <a:outerShdw blurRad="88000" dist="50800" dir="5040000" algn="tl">
                    <a:schemeClr val="accent4">
                      <a:tint val="80000"/>
                      <a:satMod val="250000"/>
                      <a:alpha val="45000"/>
                    </a:schemeClr>
                  </a:outerShdw>
                </a:effectLst>
              </a:rPr>
            </a:br>
            <a:endParaRPr lang="en-US" b="1" dirty="0">
              <a:ln>
                <a:prstDash val="solid"/>
              </a:ln>
              <a:solidFill>
                <a:srgbClr val="FF6600"/>
              </a:solidFill>
              <a:effectLst>
                <a:outerShdw blurRad="88000" dist="50800" dir="5040000" algn="tl">
                  <a:schemeClr val="accent4">
                    <a:tint val="80000"/>
                    <a:satMod val="250000"/>
                    <a:alpha val="45000"/>
                  </a:schemeClr>
                </a:outerShdw>
              </a:effectLst>
            </a:endParaRPr>
          </a:p>
        </p:txBody>
      </p:sp>
      <p:sp>
        <p:nvSpPr>
          <p:cNvPr id="3" name="Subtitle 2"/>
          <p:cNvSpPr>
            <a:spLocks noGrp="1"/>
          </p:cNvSpPr>
          <p:nvPr>
            <p:ph type="subTitle" idx="1"/>
          </p:nvPr>
        </p:nvSpPr>
        <p:spPr>
          <a:xfrm>
            <a:off x="4038600" y="5791200"/>
            <a:ext cx="6400800" cy="685800"/>
          </a:xfrm>
        </p:spPr>
        <p:txBody>
          <a:bodyPr>
            <a:normAutofit fontScale="92500" lnSpcReduction="20000"/>
          </a:bodyPr>
          <a:lstStyle/>
          <a:p>
            <a:r>
              <a:rPr lang="en-US" sz="1400" dirty="0"/>
              <a:t>Mila Pollock</a:t>
            </a:r>
          </a:p>
          <a:p>
            <a:r>
              <a:rPr lang="en-US" sz="1400" dirty="0"/>
              <a:t>History of Restriction Enzymes Meeting, </a:t>
            </a:r>
            <a:endParaRPr lang="en-US" sz="1400" dirty="0" smtClean="0"/>
          </a:p>
          <a:p>
            <a:r>
              <a:rPr lang="en-US" sz="1400" dirty="0" smtClean="0"/>
              <a:t>CSHL</a:t>
            </a:r>
            <a:r>
              <a:rPr lang="en-US" sz="1400" dirty="0"/>
              <a:t>, October 19-21, </a:t>
            </a:r>
            <a:r>
              <a:rPr lang="en-US" sz="1400" dirty="0" smtClean="0"/>
              <a:t>2013</a:t>
            </a:r>
            <a:endParaRPr lang="en-US" sz="1400" dirty="0"/>
          </a:p>
        </p:txBody>
      </p:sp>
      <p:pic>
        <p:nvPicPr>
          <p:cNvPr id="4" name="Picture 3" descr="Screen shot 2013-10-19 at 11.21.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2519385" cy="1905001"/>
          </a:xfrm>
          <a:prstGeom prst="rect">
            <a:avLst/>
          </a:prstGeom>
        </p:spPr>
      </p:pic>
      <p:pic>
        <p:nvPicPr>
          <p:cNvPr id="6" name="Picture 5" descr="Screen shot 2013-10-19 at 11.26.0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5820" y="-25400"/>
            <a:ext cx="3728180" cy="2540000"/>
          </a:xfrm>
          <a:prstGeom prst="rect">
            <a:avLst/>
          </a:prstGeom>
        </p:spPr>
      </p:pic>
      <p:pic>
        <p:nvPicPr>
          <p:cNvPr id="7" name="Picture 6" descr="Screen shot 2013-10-19 at 11.32.5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1"/>
            <a:ext cx="2909933" cy="1905001"/>
          </a:xfrm>
          <a:prstGeom prst="rect">
            <a:avLst/>
          </a:prstGeom>
        </p:spPr>
      </p:pic>
    </p:spTree>
    <p:extLst>
      <p:ext uri="{BB962C8B-B14F-4D97-AF65-F5344CB8AC3E}">
        <p14:creationId xmlns:p14="http://schemas.microsoft.com/office/powerpoint/2010/main" val="16986983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normAutofit fontScale="90000"/>
          </a:bodyPr>
          <a:lstStyle/>
          <a:p>
            <a:r>
              <a:rPr lang="en-US" b="1" dirty="0" smtClean="0">
                <a:hlinkClick r:id="rId3"/>
              </a:rPr>
              <a:t/>
            </a:r>
            <a:br>
              <a:rPr lang="en-US" b="1" dirty="0" smtClean="0">
                <a:hlinkClick r:id="rId3"/>
              </a:rPr>
            </a:br>
            <a:endParaRPr lang="en-US" dirty="0"/>
          </a:p>
        </p:txBody>
      </p:sp>
      <p:sp>
        <p:nvSpPr>
          <p:cNvPr id="3" name="Content Placeholder 2"/>
          <p:cNvSpPr>
            <a:spLocks noGrp="1"/>
          </p:cNvSpPr>
          <p:nvPr>
            <p:ph idx="1"/>
          </p:nvPr>
        </p:nvSpPr>
        <p:spPr>
          <a:xfrm>
            <a:off x="0" y="3962400"/>
            <a:ext cx="8229600" cy="4525963"/>
          </a:xfrm>
        </p:spPr>
        <p:txBody>
          <a:bodyPr>
            <a:normAutofit/>
          </a:bodyPr>
          <a:lstStyle/>
          <a:p>
            <a:pPr marL="0" indent="0">
              <a:buNone/>
            </a:pPr>
            <a:r>
              <a:rPr lang="en-US" sz="1600" dirty="0" smtClean="0">
                <a:solidFill>
                  <a:srgbClr val="F79646"/>
                </a:solidFill>
              </a:rPr>
              <a:t>         </a:t>
            </a:r>
          </a:p>
          <a:p>
            <a:pPr marL="0" indent="0">
              <a:buNone/>
            </a:pPr>
            <a:r>
              <a:rPr lang="en-US" sz="1800" dirty="0" smtClean="0">
                <a:solidFill>
                  <a:srgbClr val="F79646"/>
                </a:solidFill>
              </a:rPr>
              <a:t> </a:t>
            </a:r>
            <a:r>
              <a:rPr lang="en-US" sz="1800" dirty="0" smtClean="0">
                <a:solidFill>
                  <a:srgbClr val="FF6600"/>
                </a:solidFill>
              </a:rPr>
              <a:t>      </a:t>
            </a:r>
            <a:r>
              <a:rPr lang="en-US" sz="1800" dirty="0" smtClean="0">
                <a:solidFill>
                  <a:srgbClr val="FF6600"/>
                </a:solidFill>
                <a:latin typeface="Arial"/>
                <a:cs typeface="Arial"/>
              </a:rPr>
              <a:t>Institutions </a:t>
            </a:r>
            <a:r>
              <a:rPr lang="en-US" sz="1800" dirty="0">
                <a:solidFill>
                  <a:srgbClr val="FF6600"/>
                </a:solidFill>
                <a:latin typeface="Arial"/>
                <a:cs typeface="Arial"/>
              </a:rPr>
              <a:t>involved with the project</a:t>
            </a:r>
            <a:r>
              <a:rPr lang="en-US" sz="1800" dirty="0" smtClean="0">
                <a:solidFill>
                  <a:srgbClr val="FF6600"/>
                </a:solidFill>
                <a:latin typeface="Arial"/>
                <a:cs typeface="Arial"/>
              </a:rPr>
              <a:t>:</a:t>
            </a:r>
            <a:endParaRPr lang="en-US" sz="1800" dirty="0">
              <a:solidFill>
                <a:srgbClr val="FF6600"/>
              </a:solidFill>
              <a:latin typeface="Arial"/>
              <a:cs typeface="Arial"/>
            </a:endParaRPr>
          </a:p>
          <a:p>
            <a:r>
              <a:rPr lang="en-US" sz="1600" dirty="0" smtClean="0">
                <a:latin typeface="Arial"/>
                <a:cs typeface="Arial"/>
              </a:rPr>
              <a:t>The </a:t>
            </a:r>
            <a:r>
              <a:rPr lang="en-US" sz="1600" dirty="0" err="1" smtClean="0">
                <a:latin typeface="Arial"/>
                <a:cs typeface="Arial"/>
              </a:rPr>
              <a:t>Wellcome</a:t>
            </a:r>
            <a:r>
              <a:rPr lang="en-US" sz="1600" dirty="0" smtClean="0">
                <a:latin typeface="Arial"/>
                <a:cs typeface="Arial"/>
              </a:rPr>
              <a:t> </a:t>
            </a:r>
            <a:r>
              <a:rPr lang="en-US" sz="1600" dirty="0">
                <a:latin typeface="Arial"/>
                <a:cs typeface="Arial"/>
              </a:rPr>
              <a:t>Library</a:t>
            </a:r>
          </a:p>
          <a:p>
            <a:r>
              <a:rPr lang="en-US" sz="1600" dirty="0">
                <a:latin typeface="Arial"/>
                <a:cs typeface="Arial"/>
              </a:rPr>
              <a:t>Churchill Archives Centre, Cambridge</a:t>
            </a:r>
          </a:p>
          <a:p>
            <a:r>
              <a:rPr lang="en-US" sz="1600" dirty="0">
                <a:latin typeface="Arial"/>
                <a:cs typeface="Arial"/>
              </a:rPr>
              <a:t>Cold Spring Harbor Laboratories</a:t>
            </a:r>
          </a:p>
          <a:p>
            <a:r>
              <a:rPr lang="en-US" sz="1600" dirty="0">
                <a:latin typeface="Arial"/>
                <a:cs typeface="Arial"/>
              </a:rPr>
              <a:t>University of Glasgow</a:t>
            </a:r>
          </a:p>
          <a:p>
            <a:r>
              <a:rPr lang="en-US" sz="1600" dirty="0">
                <a:latin typeface="Arial"/>
                <a:cs typeface="Arial"/>
              </a:rPr>
              <a:t>Kings College London</a:t>
            </a:r>
          </a:p>
          <a:p>
            <a:r>
              <a:rPr lang="en-US" sz="1600" dirty="0">
                <a:latin typeface="Arial"/>
                <a:cs typeface="Arial"/>
              </a:rPr>
              <a:t>University College London</a:t>
            </a:r>
          </a:p>
          <a:p>
            <a:pPr marL="0" indent="0">
              <a:buNone/>
            </a:pPr>
            <a:endParaRPr lang="en-US" sz="1600" dirty="0"/>
          </a:p>
        </p:txBody>
      </p:sp>
      <p:pic>
        <p:nvPicPr>
          <p:cNvPr id="5" name="Picture 4" descr="Screen shot 2013-10-18 at 4.48.3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887"/>
            <a:ext cx="5410200" cy="2600483"/>
          </a:xfrm>
          <a:prstGeom prst="rect">
            <a:avLst/>
          </a:prstGeom>
        </p:spPr>
      </p:pic>
      <p:sp>
        <p:nvSpPr>
          <p:cNvPr id="4" name="Rectangle 3"/>
          <p:cNvSpPr/>
          <p:nvPr/>
        </p:nvSpPr>
        <p:spPr>
          <a:xfrm>
            <a:off x="0" y="2789872"/>
            <a:ext cx="6705600" cy="1354217"/>
          </a:xfrm>
          <a:prstGeom prst="rect">
            <a:avLst/>
          </a:prstGeom>
        </p:spPr>
        <p:txBody>
          <a:bodyPr wrap="square">
            <a:spAutoFit/>
          </a:bodyPr>
          <a:lstStyle/>
          <a:p>
            <a:r>
              <a:rPr lang="en-US" sz="1600" b="1" dirty="0">
                <a:latin typeface="Arial"/>
                <a:cs typeface="Arial"/>
              </a:rPr>
              <a:t>Archives</a:t>
            </a:r>
            <a:r>
              <a:rPr lang="en-US" sz="1600" dirty="0">
                <a:latin typeface="Arial"/>
                <a:cs typeface="Arial"/>
              </a:rPr>
              <a:t> of 20 eminent geneticists, medical researchers </a:t>
            </a:r>
            <a:endParaRPr lang="en-US" sz="1600" dirty="0" smtClean="0">
              <a:latin typeface="Arial"/>
              <a:cs typeface="Arial"/>
            </a:endParaRPr>
          </a:p>
          <a:p>
            <a:r>
              <a:rPr lang="en-US" sz="1600" dirty="0" smtClean="0">
                <a:latin typeface="Arial"/>
                <a:cs typeface="Arial"/>
              </a:rPr>
              <a:t>and organizations.</a:t>
            </a:r>
            <a:endParaRPr lang="en-US" sz="1600" dirty="0">
              <a:latin typeface="Arial"/>
              <a:cs typeface="Arial"/>
            </a:endParaRPr>
          </a:p>
          <a:p>
            <a:r>
              <a:rPr lang="en-US" sz="1600" dirty="0">
                <a:latin typeface="Arial"/>
                <a:cs typeface="Arial"/>
              </a:rPr>
              <a:t>You can read more than 2.5 million images of diaries, </a:t>
            </a:r>
            <a:endParaRPr lang="en-US" sz="1600" dirty="0" smtClean="0">
              <a:latin typeface="Arial"/>
              <a:cs typeface="Arial"/>
            </a:endParaRPr>
          </a:p>
          <a:p>
            <a:r>
              <a:rPr lang="en-US" sz="1600" dirty="0" smtClean="0">
                <a:latin typeface="Arial"/>
                <a:cs typeface="Arial"/>
              </a:rPr>
              <a:t>notebooks</a:t>
            </a:r>
            <a:r>
              <a:rPr lang="en-US" sz="1600" dirty="0">
                <a:latin typeface="Arial"/>
                <a:cs typeface="Arial"/>
              </a:rPr>
              <a:t>, case studies, correspondence, research </a:t>
            </a:r>
            <a:endParaRPr lang="en-US" sz="1600" dirty="0" smtClean="0">
              <a:latin typeface="Arial"/>
              <a:cs typeface="Arial"/>
            </a:endParaRPr>
          </a:p>
          <a:p>
            <a:r>
              <a:rPr lang="en-US" sz="1600" dirty="0">
                <a:latin typeface="Arial"/>
                <a:cs typeface="Arial"/>
              </a:rPr>
              <a:t>p</a:t>
            </a:r>
            <a:r>
              <a:rPr lang="en-US" sz="1600" dirty="0" smtClean="0">
                <a:latin typeface="Arial"/>
                <a:cs typeface="Arial"/>
              </a:rPr>
              <a:t>apers and </a:t>
            </a:r>
            <a:r>
              <a:rPr lang="en-US" sz="1600" dirty="0">
                <a:latin typeface="Arial"/>
                <a:cs typeface="Arial"/>
              </a:rPr>
              <a:t>published books onli</a:t>
            </a:r>
            <a:r>
              <a:rPr lang="en-US" dirty="0"/>
              <a:t>ne.</a:t>
            </a:r>
          </a:p>
        </p:txBody>
      </p:sp>
      <p:sp>
        <p:nvSpPr>
          <p:cNvPr id="9" name="Rectangle 8"/>
          <p:cNvSpPr/>
          <p:nvPr/>
        </p:nvSpPr>
        <p:spPr>
          <a:xfrm>
            <a:off x="5410200" y="152400"/>
            <a:ext cx="4572000" cy="6032422"/>
          </a:xfrm>
          <a:prstGeom prst="rect">
            <a:avLst/>
          </a:prstGeom>
        </p:spPr>
        <p:txBody>
          <a:bodyPr>
            <a:spAutoFit/>
          </a:bodyPr>
          <a:lstStyle/>
          <a:p>
            <a:r>
              <a:rPr lang="en-US" dirty="0" smtClean="0">
                <a:solidFill>
                  <a:srgbClr val="FF6600"/>
                </a:solidFill>
                <a:latin typeface="Arial"/>
                <a:cs typeface="Arial"/>
              </a:rPr>
              <a:t>Selected collections for this project</a:t>
            </a:r>
            <a:r>
              <a:rPr lang="en-US" dirty="0" smtClean="0">
                <a:solidFill>
                  <a:srgbClr val="F79646"/>
                </a:solidFill>
                <a:latin typeface="Arial"/>
                <a:cs typeface="Arial"/>
              </a:rPr>
              <a:t>:</a:t>
            </a:r>
          </a:p>
          <a:p>
            <a:r>
              <a:rPr lang="en-US" sz="1600" dirty="0" smtClean="0">
                <a:latin typeface="Arial"/>
                <a:cs typeface="Arial"/>
              </a:rPr>
              <a:t>The </a:t>
            </a:r>
            <a:r>
              <a:rPr lang="en-US" sz="1600" dirty="0">
                <a:latin typeface="Arial"/>
                <a:cs typeface="Arial"/>
              </a:rPr>
              <a:t>Carlos Paton Blacker papers</a:t>
            </a:r>
          </a:p>
          <a:p>
            <a:r>
              <a:rPr lang="en-US" sz="1600" dirty="0">
                <a:solidFill>
                  <a:srgbClr val="0000FF"/>
                </a:solidFill>
                <a:latin typeface="Arial"/>
                <a:cs typeface="Arial"/>
              </a:rPr>
              <a:t>The Sydney Brenner papers</a:t>
            </a:r>
          </a:p>
          <a:p>
            <a:r>
              <a:rPr lang="en-US" sz="1600" dirty="0">
                <a:solidFill>
                  <a:srgbClr val="0000FF"/>
                </a:solidFill>
                <a:latin typeface="Arial"/>
                <a:cs typeface="Arial"/>
              </a:rPr>
              <a:t>The Francis Crick papers</a:t>
            </a:r>
          </a:p>
          <a:p>
            <a:r>
              <a:rPr lang="en-US" sz="1600" dirty="0">
                <a:latin typeface="Arial"/>
                <a:cs typeface="Arial"/>
              </a:rPr>
              <a:t>The Eugenics Society papers</a:t>
            </a:r>
          </a:p>
          <a:p>
            <a:r>
              <a:rPr lang="en-US" sz="1600" dirty="0">
                <a:latin typeface="Arial"/>
                <a:cs typeface="Arial"/>
              </a:rPr>
              <a:t>The Honor Fell papers</a:t>
            </a:r>
          </a:p>
          <a:p>
            <a:r>
              <a:rPr lang="en-US" sz="1600" dirty="0">
                <a:latin typeface="Arial"/>
                <a:cs typeface="Arial"/>
              </a:rPr>
              <a:t>The Malcolm Ferguson-Smith papers</a:t>
            </a:r>
          </a:p>
          <a:p>
            <a:r>
              <a:rPr lang="en-US" sz="1600" dirty="0">
                <a:latin typeface="Arial"/>
                <a:cs typeface="Arial"/>
              </a:rPr>
              <a:t>The Rosalind Franklin papers</a:t>
            </a:r>
          </a:p>
          <a:p>
            <a:r>
              <a:rPr lang="en-US" sz="1600" dirty="0">
                <a:latin typeface="Arial"/>
                <a:cs typeface="Arial"/>
              </a:rPr>
              <a:t>The Hans </a:t>
            </a:r>
            <a:r>
              <a:rPr lang="en-US" sz="1600" dirty="0" err="1">
                <a:latin typeface="Arial"/>
                <a:cs typeface="Arial"/>
              </a:rPr>
              <a:t>Grüneberg</a:t>
            </a:r>
            <a:r>
              <a:rPr lang="en-US" sz="1600" dirty="0">
                <a:latin typeface="Arial"/>
                <a:cs typeface="Arial"/>
              </a:rPr>
              <a:t> papers</a:t>
            </a:r>
          </a:p>
          <a:p>
            <a:r>
              <a:rPr lang="en-US" sz="1600" dirty="0">
                <a:latin typeface="Arial"/>
                <a:cs typeface="Arial"/>
              </a:rPr>
              <a:t>The J B S Haldane papers</a:t>
            </a:r>
          </a:p>
          <a:p>
            <a:r>
              <a:rPr lang="en-US" sz="1600" dirty="0">
                <a:latin typeface="Arial"/>
                <a:cs typeface="Arial"/>
              </a:rPr>
              <a:t>The Peter Medawar papers</a:t>
            </a:r>
          </a:p>
          <a:p>
            <a:r>
              <a:rPr lang="en-US" sz="1600" dirty="0">
                <a:latin typeface="Arial"/>
                <a:cs typeface="Arial"/>
              </a:rPr>
              <a:t>The Medical Research Council Blood </a:t>
            </a:r>
          </a:p>
          <a:p>
            <a:r>
              <a:rPr lang="en-US" sz="1600" dirty="0">
                <a:latin typeface="Arial"/>
                <a:cs typeface="Arial"/>
              </a:rPr>
              <a:t>  Group Unit archive</a:t>
            </a:r>
          </a:p>
          <a:p>
            <a:r>
              <a:rPr lang="en-US" sz="1600" dirty="0">
                <a:latin typeface="Arial"/>
                <a:cs typeface="Arial"/>
              </a:rPr>
              <a:t>The Arthur </a:t>
            </a:r>
            <a:r>
              <a:rPr lang="en-US" sz="1600" dirty="0" err="1">
                <a:latin typeface="Arial"/>
                <a:cs typeface="Arial"/>
              </a:rPr>
              <a:t>Mourant</a:t>
            </a:r>
            <a:r>
              <a:rPr lang="en-US" sz="1600" dirty="0">
                <a:latin typeface="Arial"/>
                <a:cs typeface="Arial"/>
              </a:rPr>
              <a:t> papers</a:t>
            </a:r>
          </a:p>
          <a:p>
            <a:r>
              <a:rPr lang="en-US" sz="1600" dirty="0">
                <a:latin typeface="Arial"/>
                <a:cs typeface="Arial"/>
              </a:rPr>
              <a:t>The Lionel Penrose papers</a:t>
            </a:r>
          </a:p>
          <a:p>
            <a:r>
              <a:rPr lang="en-US" sz="1600" dirty="0">
                <a:latin typeface="Arial"/>
                <a:cs typeface="Arial"/>
              </a:rPr>
              <a:t>The Guido </a:t>
            </a:r>
            <a:r>
              <a:rPr lang="en-US" sz="1600" dirty="0" err="1">
                <a:latin typeface="Arial"/>
                <a:cs typeface="Arial"/>
              </a:rPr>
              <a:t>Pontecorvo</a:t>
            </a:r>
            <a:r>
              <a:rPr lang="en-US" sz="1600" dirty="0">
                <a:latin typeface="Arial"/>
                <a:cs typeface="Arial"/>
              </a:rPr>
              <a:t> papers</a:t>
            </a:r>
          </a:p>
          <a:p>
            <a:r>
              <a:rPr lang="en-US" sz="1600" dirty="0">
                <a:latin typeface="Arial"/>
                <a:cs typeface="Arial"/>
              </a:rPr>
              <a:t>The Robert Race and Ruth </a:t>
            </a:r>
            <a:r>
              <a:rPr lang="en-US" sz="1600" dirty="0" smtClean="0">
                <a:latin typeface="Arial"/>
                <a:cs typeface="Arial"/>
              </a:rPr>
              <a:t>Sanger</a:t>
            </a:r>
          </a:p>
          <a:p>
            <a:r>
              <a:rPr lang="en-US" sz="1600" dirty="0">
                <a:latin typeface="Arial"/>
                <a:cs typeface="Arial"/>
              </a:rPr>
              <a:t> </a:t>
            </a:r>
            <a:r>
              <a:rPr lang="en-US" sz="1600" dirty="0" smtClean="0">
                <a:latin typeface="Arial"/>
                <a:cs typeface="Arial"/>
              </a:rPr>
              <a:t>   </a:t>
            </a:r>
            <a:r>
              <a:rPr lang="en-US" sz="1600" dirty="0">
                <a:latin typeface="Arial"/>
                <a:cs typeface="Arial"/>
              </a:rPr>
              <a:t>papers</a:t>
            </a:r>
          </a:p>
          <a:p>
            <a:r>
              <a:rPr lang="en-US" sz="1600" dirty="0">
                <a:latin typeface="Arial"/>
                <a:cs typeface="Arial"/>
              </a:rPr>
              <a:t>The James Renwick papers</a:t>
            </a:r>
          </a:p>
          <a:p>
            <a:r>
              <a:rPr lang="en-US" sz="1600" dirty="0">
                <a:latin typeface="Arial"/>
                <a:cs typeface="Arial"/>
              </a:rPr>
              <a:t>The Frederick Sanger papers</a:t>
            </a:r>
          </a:p>
          <a:p>
            <a:r>
              <a:rPr lang="en-US" sz="1600" dirty="0">
                <a:solidFill>
                  <a:srgbClr val="0000FF"/>
                </a:solidFill>
                <a:latin typeface="Arial"/>
                <a:cs typeface="Arial"/>
              </a:rPr>
              <a:t>The </a:t>
            </a:r>
            <a:r>
              <a:rPr lang="en-US" sz="1600" dirty="0" smtClean="0">
                <a:solidFill>
                  <a:srgbClr val="0000FF"/>
                </a:solidFill>
                <a:latin typeface="Arial"/>
                <a:cs typeface="Arial"/>
              </a:rPr>
              <a:t>James </a:t>
            </a:r>
            <a:r>
              <a:rPr lang="en-US" sz="1600" dirty="0">
                <a:solidFill>
                  <a:srgbClr val="0000FF"/>
                </a:solidFill>
                <a:latin typeface="Arial"/>
                <a:cs typeface="Arial"/>
              </a:rPr>
              <a:t>Watson </a:t>
            </a:r>
            <a:r>
              <a:rPr lang="en-US" sz="1600" dirty="0" smtClean="0">
                <a:solidFill>
                  <a:srgbClr val="0000FF"/>
                </a:solidFill>
                <a:latin typeface="Arial"/>
                <a:cs typeface="Arial"/>
              </a:rPr>
              <a:t>papers</a:t>
            </a:r>
          </a:p>
          <a:p>
            <a:r>
              <a:rPr lang="en-US" sz="1600" dirty="0" smtClean="0">
                <a:latin typeface="Arial"/>
                <a:cs typeface="Arial"/>
              </a:rPr>
              <a:t>Maurice </a:t>
            </a:r>
            <a:r>
              <a:rPr lang="en-US" sz="1600" dirty="0">
                <a:latin typeface="Arial"/>
                <a:cs typeface="Arial"/>
              </a:rPr>
              <a:t>Wilkins and Medical Research </a:t>
            </a:r>
          </a:p>
          <a:p>
            <a:r>
              <a:rPr lang="en-US" sz="1600" dirty="0">
                <a:latin typeface="Arial"/>
                <a:cs typeface="Arial"/>
              </a:rPr>
              <a:t>  Council Biophysics Unit archive</a:t>
            </a:r>
          </a:p>
          <a:p>
            <a:r>
              <a:rPr lang="en-US" sz="1600" dirty="0">
                <a:latin typeface="Arial"/>
                <a:cs typeface="Arial"/>
              </a:rPr>
              <a:t>The Gerard Wyatt papers</a:t>
            </a:r>
          </a:p>
        </p:txBody>
      </p:sp>
    </p:spTree>
    <p:extLst>
      <p:ext uri="{BB962C8B-B14F-4D97-AF65-F5344CB8AC3E}">
        <p14:creationId xmlns:p14="http://schemas.microsoft.com/office/powerpoint/2010/main" val="8332424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8229600" cy="1295400"/>
          </a:xfrm>
        </p:spPr>
        <p:txBody>
          <a:bodyPr>
            <a:normAutofit/>
          </a:bodyPr>
          <a:lstStyle/>
          <a:p>
            <a:r>
              <a:rPr lang="en-US" sz="2400" b="1" dirty="0" smtClean="0">
                <a:ln w="1905"/>
                <a:solidFill>
                  <a:srgbClr val="FF6600"/>
                </a:solidFill>
                <a:effectLst>
                  <a:innerShdw blurRad="69850" dist="43180" dir="5400000">
                    <a:srgbClr val="000000">
                      <a:alpha val="65000"/>
                    </a:srgbClr>
                  </a:innerShdw>
                </a:effectLst>
                <a:latin typeface="Arial"/>
                <a:cs typeface="Arial"/>
              </a:rPr>
              <a:t>CSHL Archives </a:t>
            </a:r>
            <a:r>
              <a:rPr lang="en-US" sz="2400" b="1" dirty="0">
                <a:ln w="1905"/>
                <a:solidFill>
                  <a:srgbClr val="FF6600"/>
                </a:solidFill>
                <a:effectLst>
                  <a:innerShdw blurRad="69850" dist="43180" dir="5400000">
                    <a:srgbClr val="000000">
                      <a:alpha val="65000"/>
                    </a:srgbClr>
                  </a:innerShdw>
                </a:effectLst>
                <a:latin typeface="Arial"/>
                <a:cs typeface="Arial"/>
              </a:rPr>
              <a:t>in Use</a:t>
            </a:r>
            <a:endParaRPr lang="en-US" sz="2400" b="1" dirty="0">
              <a:ln w="1905"/>
              <a:solidFill>
                <a:srgbClr val="FF6600"/>
              </a:solidFill>
              <a:effectLst>
                <a:innerShdw blurRad="69850" dist="43180" dir="5400000">
                  <a:srgbClr val="000000">
                    <a:alpha val="65000"/>
                  </a:srgbClr>
                </a:innerShdw>
              </a:effectLst>
            </a:endParaRPr>
          </a:p>
        </p:txBody>
      </p:sp>
      <p:pic>
        <p:nvPicPr>
          <p:cNvPr id="4" name="Picture 3" descr="brid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2374900" cy="2269761"/>
          </a:xfrm>
          <a:prstGeom prst="rect">
            <a:avLst/>
          </a:prstGeom>
        </p:spPr>
      </p:pic>
      <p:sp>
        <p:nvSpPr>
          <p:cNvPr id="5" name="TextBox 4"/>
          <p:cNvSpPr txBox="1"/>
          <p:nvPr/>
        </p:nvSpPr>
        <p:spPr>
          <a:xfrm>
            <a:off x="4114800" y="838200"/>
            <a:ext cx="4221528" cy="1384995"/>
          </a:xfrm>
          <a:prstGeom prst="rect">
            <a:avLst/>
          </a:prstGeom>
          <a:noFill/>
        </p:spPr>
        <p:txBody>
          <a:bodyPr wrap="none" rtlCol="0">
            <a:spAutoFit/>
          </a:bodyPr>
          <a:lstStyle/>
          <a:p>
            <a:r>
              <a:rPr lang="en-US" b="1" dirty="0">
                <a:latin typeface="Arial"/>
                <a:cs typeface="Arial"/>
              </a:rPr>
              <a:t>Selected </a:t>
            </a:r>
            <a:r>
              <a:rPr lang="en-US" b="1" dirty="0" smtClean="0">
                <a:latin typeface="Arial"/>
                <a:cs typeface="Arial"/>
              </a:rPr>
              <a:t>Documentaries:</a:t>
            </a:r>
          </a:p>
          <a:p>
            <a:r>
              <a:rPr lang="en-US" sz="1600" dirty="0">
                <a:latin typeface="Arial"/>
                <a:cs typeface="Arial"/>
              </a:rPr>
              <a:t>The Fly Room, Imagine Science Films, 2013 </a:t>
            </a:r>
          </a:p>
          <a:p>
            <a:r>
              <a:rPr lang="en-US" sz="1600" dirty="0">
                <a:latin typeface="Arial"/>
                <a:cs typeface="Arial"/>
              </a:rPr>
              <a:t>Biography of the Year, A&amp;E, 2000 </a:t>
            </a:r>
          </a:p>
          <a:p>
            <a:r>
              <a:rPr lang="en-US" sz="1600" dirty="0">
                <a:latin typeface="Arial"/>
                <a:cs typeface="Arial"/>
              </a:rPr>
              <a:t>The Genetic Journey, PBS, 2000</a:t>
            </a:r>
          </a:p>
          <a:p>
            <a:endParaRPr lang="en-US" dirty="0"/>
          </a:p>
        </p:txBody>
      </p:sp>
      <p:sp>
        <p:nvSpPr>
          <p:cNvPr id="6" name="TextBox 5"/>
          <p:cNvSpPr txBox="1"/>
          <p:nvPr/>
        </p:nvSpPr>
        <p:spPr>
          <a:xfrm>
            <a:off x="762000" y="1928098"/>
            <a:ext cx="7377101" cy="2339102"/>
          </a:xfrm>
          <a:prstGeom prst="rect">
            <a:avLst/>
          </a:prstGeom>
          <a:noFill/>
        </p:spPr>
        <p:txBody>
          <a:bodyPr wrap="none" rtlCol="0">
            <a:spAutoFit/>
          </a:bodyPr>
          <a:lstStyle/>
          <a:p>
            <a:r>
              <a:rPr lang="en-US" b="1" dirty="0" smtClean="0">
                <a:latin typeface="Adobe Arabic" pitchFamily="18" charset="-78"/>
                <a:cs typeface="Adobe Arabic" pitchFamily="18" charset="-78"/>
              </a:rPr>
              <a:t>                                         </a:t>
            </a:r>
            <a:r>
              <a:rPr lang="en-US" b="1" dirty="0" smtClean="0">
                <a:latin typeface="Arial"/>
                <a:cs typeface="Arial"/>
              </a:rPr>
              <a:t>Selected Exhibitions:</a:t>
            </a:r>
          </a:p>
          <a:p>
            <a:r>
              <a:rPr lang="en-US" sz="1600" i="1" dirty="0" smtClean="0">
                <a:latin typeface="Arial"/>
                <a:cs typeface="Arial"/>
              </a:rPr>
              <a:t>Norton </a:t>
            </a:r>
            <a:r>
              <a:rPr lang="en-US" sz="1600" i="1" dirty="0" err="1">
                <a:latin typeface="Arial"/>
                <a:cs typeface="Arial"/>
              </a:rPr>
              <a:t>Zinder</a:t>
            </a:r>
            <a:r>
              <a:rPr lang="en-US" sz="1600" i="1" dirty="0">
                <a:latin typeface="Arial"/>
                <a:cs typeface="Arial"/>
              </a:rPr>
              <a:t> Exhibit </a:t>
            </a:r>
            <a:r>
              <a:rPr lang="en-US" sz="1600" dirty="0">
                <a:latin typeface="Arial"/>
                <a:cs typeface="Arial"/>
              </a:rPr>
              <a:t>(The Rockefeller University),  2013</a:t>
            </a:r>
          </a:p>
          <a:p>
            <a:r>
              <a:rPr lang="en-US" sz="1600" dirty="0">
                <a:latin typeface="Arial"/>
                <a:cs typeface="Arial"/>
              </a:rPr>
              <a:t>Alfred D. Hershey Exhibitions (Hershey Building) Ongoing</a:t>
            </a:r>
          </a:p>
          <a:p>
            <a:r>
              <a:rPr lang="en-US" sz="1600" i="1" dirty="0">
                <a:latin typeface="Arial"/>
                <a:cs typeface="Arial"/>
              </a:rPr>
              <a:t>Calvin Bridges: Unconventional Geneticist </a:t>
            </a:r>
            <a:r>
              <a:rPr lang="en-US" sz="1600" dirty="0">
                <a:latin typeface="Arial"/>
                <a:cs typeface="Arial"/>
              </a:rPr>
              <a:t>(Carnegie Library), 2012-2013</a:t>
            </a:r>
          </a:p>
          <a:p>
            <a:r>
              <a:rPr lang="en-US" sz="1600" i="1" dirty="0">
                <a:latin typeface="Arial"/>
                <a:cs typeface="Arial"/>
              </a:rPr>
              <a:t>75 Years of the CSH Symposia</a:t>
            </a:r>
            <a:r>
              <a:rPr lang="en-US" sz="1600" dirty="0">
                <a:latin typeface="Arial"/>
                <a:cs typeface="Arial"/>
              </a:rPr>
              <a:t>, 2012-2013 </a:t>
            </a:r>
          </a:p>
          <a:p>
            <a:r>
              <a:rPr lang="en-US" sz="1600" i="1" dirty="0">
                <a:latin typeface="Arial"/>
                <a:cs typeface="Arial"/>
              </a:rPr>
              <a:t>Science at Cold Spring Harbor: The Age of Genetics </a:t>
            </a:r>
            <a:r>
              <a:rPr lang="en-US" sz="1600" dirty="0">
                <a:latin typeface="Arial"/>
                <a:cs typeface="Arial"/>
              </a:rPr>
              <a:t>(1904-1972), </a:t>
            </a:r>
          </a:p>
          <a:p>
            <a:r>
              <a:rPr lang="en-US" sz="1600" i="1" dirty="0">
                <a:latin typeface="Arial"/>
                <a:cs typeface="Arial"/>
              </a:rPr>
              <a:t>Cultures of Creativity. The Centennial Exhibition of the Nobel Prize, 1901</a:t>
            </a:r>
            <a:r>
              <a:rPr lang="en-US" sz="1600" i="1" dirty="0" smtClean="0">
                <a:latin typeface="Arial"/>
                <a:cs typeface="Arial"/>
              </a:rPr>
              <a:t>-</a:t>
            </a:r>
            <a:r>
              <a:rPr lang="en-US" sz="1600" i="1" dirty="0">
                <a:latin typeface="Arial"/>
                <a:cs typeface="Arial"/>
              </a:rPr>
              <a:t> </a:t>
            </a:r>
            <a:r>
              <a:rPr lang="en-US" sz="1600" dirty="0" smtClean="0">
                <a:latin typeface="Arial"/>
                <a:cs typeface="Arial"/>
              </a:rPr>
              <a:t>2007 </a:t>
            </a:r>
            <a:endParaRPr lang="en-US" sz="1600" dirty="0">
              <a:latin typeface="Arial"/>
              <a:cs typeface="Arial"/>
            </a:endParaRPr>
          </a:p>
          <a:p>
            <a:r>
              <a:rPr lang="en-US" sz="1600" i="1" dirty="0">
                <a:latin typeface="Arial"/>
                <a:cs typeface="Arial"/>
              </a:rPr>
              <a:t>Our Expanding Universe: Celebrating a Century of Carnegie Science,  </a:t>
            </a:r>
            <a:r>
              <a:rPr lang="en-US" sz="1600" dirty="0">
                <a:latin typeface="Arial"/>
                <a:cs typeface="Arial"/>
              </a:rPr>
              <a:t>2002 </a:t>
            </a:r>
          </a:p>
          <a:p>
            <a:endParaRPr lang="en-US" sz="1600" dirty="0"/>
          </a:p>
        </p:txBody>
      </p:sp>
      <p:sp>
        <p:nvSpPr>
          <p:cNvPr id="7" name="TextBox 6"/>
          <p:cNvSpPr txBox="1"/>
          <p:nvPr/>
        </p:nvSpPr>
        <p:spPr>
          <a:xfrm>
            <a:off x="1371600" y="3962400"/>
            <a:ext cx="5176117" cy="3323987"/>
          </a:xfrm>
          <a:prstGeom prst="rect">
            <a:avLst/>
          </a:prstGeom>
          <a:noFill/>
        </p:spPr>
        <p:txBody>
          <a:bodyPr wrap="none" rtlCol="0">
            <a:spAutoFit/>
          </a:bodyPr>
          <a:lstStyle/>
          <a:p>
            <a:r>
              <a:rPr lang="en-US" dirty="0" smtClean="0"/>
              <a:t>                                      </a:t>
            </a:r>
            <a:r>
              <a:rPr lang="en-US" dirty="0" smtClean="0">
                <a:latin typeface="Arial"/>
                <a:cs typeface="Arial"/>
              </a:rPr>
              <a:t>  </a:t>
            </a:r>
            <a:r>
              <a:rPr lang="en-US" b="1" dirty="0" smtClean="0">
                <a:latin typeface="Arial"/>
                <a:cs typeface="Arial"/>
              </a:rPr>
              <a:t>Selected books:</a:t>
            </a:r>
          </a:p>
          <a:p>
            <a:r>
              <a:rPr lang="en-US" sz="1600" dirty="0" smtClean="0">
                <a:latin typeface="Arial"/>
                <a:cs typeface="Arial"/>
              </a:rPr>
              <a:t>Genius </a:t>
            </a:r>
            <a:r>
              <a:rPr lang="en-US" sz="1600" dirty="0">
                <a:latin typeface="Arial"/>
                <a:cs typeface="Arial"/>
              </a:rPr>
              <a:t>in the Shadows: A biography of Leo Szilard, </a:t>
            </a:r>
          </a:p>
          <a:p>
            <a:r>
              <a:rPr lang="en-US" sz="1600" dirty="0">
                <a:latin typeface="Arial"/>
                <a:cs typeface="Arial"/>
              </a:rPr>
              <a:t>the Man Behind the Bomb, </a:t>
            </a:r>
            <a:r>
              <a:rPr lang="en-US" sz="1600" dirty="0" smtClean="0">
                <a:latin typeface="Arial"/>
                <a:cs typeface="Arial"/>
              </a:rPr>
              <a:t>2013</a:t>
            </a:r>
            <a:endParaRPr lang="en-US" sz="1600" dirty="0">
              <a:latin typeface="Arial"/>
              <a:cs typeface="Arial"/>
            </a:endParaRPr>
          </a:p>
          <a:p>
            <a:r>
              <a:rPr lang="en-US" sz="1600" dirty="0" smtClean="0">
                <a:latin typeface="Arial"/>
                <a:cs typeface="Arial"/>
              </a:rPr>
              <a:t>The </a:t>
            </a:r>
            <a:r>
              <a:rPr lang="en-US" sz="1600" dirty="0">
                <a:latin typeface="Arial"/>
                <a:cs typeface="Arial"/>
              </a:rPr>
              <a:t>Annotated and Illustrated Double Helix, 2012</a:t>
            </a:r>
          </a:p>
          <a:p>
            <a:r>
              <a:rPr lang="en-US" sz="1600" dirty="0">
                <a:latin typeface="Arial"/>
                <a:cs typeface="Arial"/>
              </a:rPr>
              <a:t>Sydney Brenner: A Biography, 2010 </a:t>
            </a:r>
          </a:p>
          <a:p>
            <a:r>
              <a:rPr lang="en-US" sz="1600" dirty="0">
                <a:latin typeface="Arial"/>
                <a:cs typeface="Arial"/>
              </a:rPr>
              <a:t>Francis Crick: Hunter of Life’s Secrets, 2009</a:t>
            </a:r>
          </a:p>
          <a:p>
            <a:r>
              <a:rPr lang="en-US" sz="1600" dirty="0">
                <a:latin typeface="Arial"/>
                <a:cs typeface="Arial"/>
              </a:rPr>
              <a:t>DNA: The Secret of Life, 2003</a:t>
            </a:r>
          </a:p>
          <a:p>
            <a:r>
              <a:rPr lang="en-US" sz="1600" dirty="0">
                <a:latin typeface="Arial"/>
                <a:cs typeface="Arial"/>
              </a:rPr>
              <a:t>The Eighth Day of Creation: Makers of the Revolution</a:t>
            </a:r>
          </a:p>
          <a:p>
            <a:r>
              <a:rPr lang="en-US" sz="1600" dirty="0">
                <a:latin typeface="Arial"/>
                <a:cs typeface="Arial"/>
              </a:rPr>
              <a:t> in Biology, Expanded edition, 1996</a:t>
            </a:r>
          </a:p>
          <a:p>
            <a:r>
              <a:rPr lang="en-US" sz="1600" dirty="0">
                <a:latin typeface="Arial"/>
                <a:cs typeface="Arial"/>
              </a:rPr>
              <a:t>The Early Days of Yeast Genetics, 1993</a:t>
            </a:r>
          </a:p>
          <a:p>
            <a:r>
              <a:rPr lang="en-US" sz="1600" dirty="0">
                <a:latin typeface="Arial"/>
                <a:cs typeface="Arial"/>
              </a:rPr>
              <a:t>The Path to The Double Helix: Discovery of DNA, 1974</a:t>
            </a:r>
          </a:p>
          <a:p>
            <a:endParaRPr lang="en-US" sz="1600" dirty="0">
              <a:latin typeface="Arial"/>
              <a:cs typeface="Arial"/>
            </a:endParaRPr>
          </a:p>
          <a:p>
            <a:r>
              <a:rPr lang="en-US" sz="1600" dirty="0" smtClean="0">
                <a:latin typeface="Arial"/>
                <a:cs typeface="Arial"/>
              </a:rPr>
              <a:t>   </a:t>
            </a:r>
            <a:endParaRPr lang="en-US" sz="1600" dirty="0">
              <a:latin typeface="Arial"/>
              <a:cs typeface="Arial"/>
            </a:endParaRPr>
          </a:p>
        </p:txBody>
      </p:sp>
    </p:spTree>
    <p:extLst>
      <p:ext uri="{BB962C8B-B14F-4D97-AF65-F5344CB8AC3E}">
        <p14:creationId xmlns:p14="http://schemas.microsoft.com/office/powerpoint/2010/main" val="376177084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81000"/>
            <a:ext cx="8305800" cy="5139870"/>
          </a:xfrm>
          <a:prstGeom prst="rect">
            <a:avLst/>
          </a:prstGeom>
          <a:noFill/>
        </p:spPr>
        <p:txBody>
          <a:bodyPr wrap="square" rtlCol="0">
            <a:spAutoFit/>
          </a:bodyPr>
          <a:lstStyle/>
          <a:p>
            <a:pPr algn="ctr"/>
            <a:r>
              <a:rPr lang="en-US" sz="2400" b="1" dirty="0" smtClean="0">
                <a:ln w="1905"/>
                <a:solidFill>
                  <a:srgbClr val="FF6600"/>
                </a:solidFill>
                <a:effectLst>
                  <a:innerShdw blurRad="69850" dist="43180" dir="5400000">
                    <a:srgbClr val="000000">
                      <a:alpha val="65000"/>
                    </a:srgbClr>
                  </a:innerShdw>
                </a:effectLst>
                <a:latin typeface="Arial"/>
                <a:cs typeface="Arial"/>
              </a:rPr>
              <a:t>Sydney Brenner Research Scholarship</a:t>
            </a:r>
          </a:p>
          <a:p>
            <a:pPr algn="ctr"/>
            <a:r>
              <a:rPr lang="en-US" sz="1600" b="1" dirty="0" smtClean="0">
                <a:ln w="1905"/>
                <a:solidFill>
                  <a:srgbClr val="FF6600"/>
                </a:solidFill>
                <a:effectLst>
                  <a:innerShdw blurRad="69850" dist="43180" dir="5400000">
                    <a:srgbClr val="000000">
                      <a:alpha val="65000"/>
                    </a:srgbClr>
                  </a:innerShdw>
                </a:effectLst>
                <a:latin typeface="Arial"/>
                <a:cs typeface="Arial"/>
              </a:rPr>
              <a:t>At CSHL </a:t>
            </a:r>
            <a:endParaRPr lang="en-US" sz="1600" b="1" dirty="0" smtClean="0">
              <a:ln w="1905"/>
              <a:solidFill>
                <a:srgbClr val="FF6600"/>
              </a:solidFill>
              <a:effectLst>
                <a:innerShdw blurRad="69850" dist="43180" dir="5400000">
                  <a:srgbClr val="000000">
                    <a:alpha val="65000"/>
                  </a:srgbClr>
                </a:innerShdw>
              </a:effectLst>
              <a:latin typeface="Arial"/>
              <a:cs typeface="Arial"/>
            </a:endParaRPr>
          </a:p>
          <a:p>
            <a:pPr algn="ctr"/>
            <a:endParaRPr lang="en-US" sz="1600" dirty="0"/>
          </a:p>
          <a:p>
            <a:pPr algn="ctr"/>
            <a:r>
              <a:rPr lang="en-US" sz="1600" dirty="0" smtClean="0"/>
              <a:t>Recipients 2006-2012</a:t>
            </a:r>
          </a:p>
          <a:p>
            <a:pPr algn="ctr"/>
            <a:endParaRPr lang="en-US" sz="1600" dirty="0" smtClean="0"/>
          </a:p>
          <a:p>
            <a:endParaRPr lang="en-US" sz="1600" dirty="0" smtClean="0"/>
          </a:p>
          <a:p>
            <a:r>
              <a:rPr lang="en-US" sz="1600" dirty="0" smtClean="0"/>
              <a:t>2012-13	Gregory Morgan </a:t>
            </a:r>
            <a:r>
              <a:rPr lang="en-US" sz="1600" dirty="0"/>
              <a:t>	</a:t>
            </a:r>
            <a:r>
              <a:rPr lang="en-US" sz="1600" dirty="0" smtClean="0"/>
              <a:t>	Book: </a:t>
            </a:r>
            <a:r>
              <a:rPr lang="en-US" sz="1600" i="1" dirty="0" smtClean="0"/>
              <a:t>Cancer Virus Hunters </a:t>
            </a:r>
            <a:r>
              <a:rPr lang="en-US" sz="1600" dirty="0" smtClean="0"/>
              <a:t>(in progress)</a:t>
            </a:r>
          </a:p>
          <a:p>
            <a:endParaRPr lang="en-US" sz="1600" dirty="0" smtClean="0"/>
          </a:p>
          <a:p>
            <a:r>
              <a:rPr lang="en-US" sz="1600" dirty="0" smtClean="0"/>
              <a:t>2011-12	Judith </a:t>
            </a:r>
            <a:r>
              <a:rPr lang="en-US" sz="1600" dirty="0" err="1" smtClean="0"/>
              <a:t>Cuddihy</a:t>
            </a:r>
            <a:r>
              <a:rPr lang="en-US" sz="1600" dirty="0" smtClean="0"/>
              <a:t> </a:t>
            </a:r>
            <a:r>
              <a:rPr lang="en-US" sz="1600" dirty="0"/>
              <a:t>	</a:t>
            </a:r>
            <a:r>
              <a:rPr lang="en-US" sz="1600" dirty="0" smtClean="0"/>
              <a:t>	Exhibition and documentary: Calvin Bridges: 				Unconventional Geneticist</a:t>
            </a:r>
          </a:p>
          <a:p>
            <a:r>
              <a:rPr lang="en-US" sz="1600" dirty="0" smtClean="0"/>
              <a:t>				</a:t>
            </a:r>
          </a:p>
          <a:p>
            <a:r>
              <a:rPr lang="en-US" sz="1600" dirty="0" smtClean="0"/>
              <a:t>2008-09	Marsha Richmond </a:t>
            </a:r>
            <a:r>
              <a:rPr lang="en-US" sz="1600" dirty="0"/>
              <a:t>	</a:t>
            </a:r>
            <a:r>
              <a:rPr lang="en-US" sz="1600" dirty="0" smtClean="0"/>
              <a:t>	Book: </a:t>
            </a:r>
            <a:r>
              <a:rPr lang="en-US" sz="1600" i="1" dirty="0" smtClean="0"/>
              <a:t>The Role of Women in Genetics Research in 	         			the Early 20th Century </a:t>
            </a:r>
            <a:r>
              <a:rPr lang="en-US" sz="1600" dirty="0" smtClean="0"/>
              <a:t>(in progress)</a:t>
            </a:r>
          </a:p>
          <a:p>
            <a:endParaRPr lang="en-US" sz="1600" dirty="0" smtClean="0"/>
          </a:p>
          <a:p>
            <a:r>
              <a:rPr lang="en-US" sz="1600" dirty="0" smtClean="0"/>
              <a:t>2007-08	James Schwartz </a:t>
            </a:r>
            <a:r>
              <a:rPr lang="en-US" sz="1600" dirty="0"/>
              <a:t>	</a:t>
            </a:r>
            <a:r>
              <a:rPr lang="en-US" sz="1600" dirty="0" smtClean="0"/>
              <a:t>	Book: </a:t>
            </a:r>
            <a:r>
              <a:rPr lang="en-US" sz="1600" i="1" dirty="0" smtClean="0"/>
              <a:t>In Pursuit of the Gene: From Darwin to DNA</a:t>
            </a:r>
            <a:r>
              <a:rPr lang="en-US" sz="1600" dirty="0" smtClean="0"/>
              <a:t>, 				published 2009. Includes the life and work of </a:t>
            </a:r>
          </a:p>
          <a:p>
            <a:r>
              <a:rPr lang="en-US" sz="1600" dirty="0" smtClean="0"/>
              <a:t>				Hermann Muller</a:t>
            </a:r>
          </a:p>
          <a:p>
            <a:endParaRPr lang="en-US" sz="1600" dirty="0" smtClean="0"/>
          </a:p>
          <a:p>
            <a:r>
              <a:rPr lang="en-US" sz="1600" dirty="0" smtClean="0"/>
              <a:t>2006-07	Robert </a:t>
            </a:r>
            <a:r>
              <a:rPr lang="en-US" sz="1600" dirty="0" err="1" smtClean="0"/>
              <a:t>Olby</a:t>
            </a:r>
            <a:r>
              <a:rPr lang="en-US" sz="1600" dirty="0" smtClean="0"/>
              <a:t> 		Book: </a:t>
            </a:r>
            <a:r>
              <a:rPr lang="en-US" sz="1600" i="1" dirty="0" smtClean="0"/>
              <a:t>Francis Crick: Hunter of Life’s Secrets</a:t>
            </a:r>
            <a:r>
              <a:rPr lang="en-US" sz="1600" dirty="0" smtClean="0"/>
              <a:t>, </a:t>
            </a:r>
          </a:p>
          <a:p>
            <a:r>
              <a:rPr lang="en-US" sz="1600" dirty="0" smtClean="0"/>
              <a:t>				published 2009 </a:t>
            </a:r>
            <a:endParaRPr lang="en-US" sz="1600" dirty="0"/>
          </a:p>
        </p:txBody>
      </p:sp>
      <p:sp>
        <p:nvSpPr>
          <p:cNvPr id="2" name="TextBox 1"/>
          <p:cNvSpPr txBox="1"/>
          <p:nvPr/>
        </p:nvSpPr>
        <p:spPr>
          <a:xfrm>
            <a:off x="5791200" y="6096000"/>
            <a:ext cx="3367491" cy="954107"/>
          </a:xfrm>
          <a:prstGeom prst="rect">
            <a:avLst/>
          </a:prstGeom>
          <a:noFill/>
        </p:spPr>
        <p:txBody>
          <a:bodyPr wrap="none" rtlCol="0">
            <a:spAutoFit/>
          </a:bodyPr>
          <a:lstStyle/>
          <a:p>
            <a:r>
              <a:rPr lang="en-US" sz="1400" dirty="0">
                <a:latin typeface="Arial"/>
                <a:cs typeface="Arial"/>
              </a:rPr>
              <a:t>Mila Pollock</a:t>
            </a:r>
          </a:p>
          <a:p>
            <a:r>
              <a:rPr lang="en-US" sz="1400" dirty="0">
                <a:latin typeface="Arial"/>
                <a:cs typeface="Arial"/>
              </a:rPr>
              <a:t>History of Restriction Enzymes Meeting, </a:t>
            </a:r>
          </a:p>
          <a:p>
            <a:r>
              <a:rPr lang="en-US" sz="1400" dirty="0">
                <a:latin typeface="Arial"/>
                <a:cs typeface="Arial"/>
              </a:rPr>
              <a:t>CSHL, October 19-21, 2013</a:t>
            </a:r>
          </a:p>
          <a:p>
            <a:endParaRPr lang="en-US" sz="1400" dirty="0">
              <a:latin typeface="Arial"/>
              <a:cs typeface="Arial"/>
            </a:endParaRPr>
          </a:p>
        </p:txBody>
      </p:sp>
    </p:spTree>
    <p:extLst>
      <p:ext uri="{BB962C8B-B14F-4D97-AF65-F5344CB8AC3E}">
        <p14:creationId xmlns:p14="http://schemas.microsoft.com/office/powerpoint/2010/main" val="40000971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04800"/>
            <a:ext cx="8054198" cy="6071192"/>
          </a:xfrm>
          <a:prstGeom prst="rect">
            <a:avLst/>
          </a:prstGeom>
        </p:spPr>
      </p:pic>
    </p:spTree>
    <p:extLst>
      <p:ext uri="{BB962C8B-B14F-4D97-AF65-F5344CB8AC3E}">
        <p14:creationId xmlns:p14="http://schemas.microsoft.com/office/powerpoint/2010/main" val="1933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286039"/>
            <a:ext cx="7977998" cy="6013753"/>
          </a:xfrm>
          <a:prstGeom prst="rect">
            <a:avLst/>
          </a:prstGeom>
        </p:spPr>
      </p:pic>
      <p:pic>
        <p:nvPicPr>
          <p:cNvPr id="6" name="Picture 5" descr="Screen shot 2013-10-19 at 12.10.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819400"/>
            <a:ext cx="2667000" cy="3491446"/>
          </a:xfrm>
          <a:prstGeom prst="rect">
            <a:avLst/>
          </a:prstGeom>
        </p:spPr>
      </p:pic>
      <p:pic>
        <p:nvPicPr>
          <p:cNvPr id="7" name="Picture 6" descr="Screen shot 2013-10-19 at 12.24.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819400"/>
            <a:ext cx="2349500" cy="3431384"/>
          </a:xfrm>
          <a:prstGeom prst="rect">
            <a:avLst/>
          </a:prstGeom>
        </p:spPr>
      </p:pic>
      <p:pic>
        <p:nvPicPr>
          <p:cNvPr id="8" name="Picture 7" descr="Turkey (3).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0" y="2819400"/>
            <a:ext cx="4673600" cy="3505200"/>
          </a:xfrm>
          <a:prstGeom prst="rect">
            <a:avLst/>
          </a:prstGeom>
        </p:spPr>
      </p:pic>
      <p:pic>
        <p:nvPicPr>
          <p:cNvPr id="9" name="Picture 8" descr="Screen shot 2013-10-19 at 12.15.2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192" y="2819400"/>
            <a:ext cx="4121996" cy="3505200"/>
          </a:xfrm>
          <a:prstGeom prst="rect">
            <a:avLst/>
          </a:prstGeom>
        </p:spPr>
      </p:pic>
    </p:spTree>
    <p:extLst>
      <p:ext uri="{BB962C8B-B14F-4D97-AF65-F5344CB8AC3E}">
        <p14:creationId xmlns:p14="http://schemas.microsoft.com/office/powerpoint/2010/main" val="3385850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normAutofit/>
          </a:bodyPr>
          <a:lstStyle/>
          <a:p>
            <a:r>
              <a:rPr lang="en-US" sz="3600" b="1" dirty="0" smtClean="0">
                <a:ln w="1905"/>
                <a:solidFill>
                  <a:srgbClr val="FF6600"/>
                </a:solidFill>
                <a:effectLst>
                  <a:innerShdw blurRad="69850" dist="43180" dir="5400000">
                    <a:srgbClr val="000000">
                      <a:alpha val="65000"/>
                    </a:srgbClr>
                  </a:innerShdw>
                </a:effectLst>
              </a:rPr>
              <a:t>Communicating Science</a:t>
            </a:r>
            <a:endParaRPr lang="en-US" sz="3600" b="1" dirty="0">
              <a:ln w="1905"/>
              <a:solidFill>
                <a:srgbClr val="FF6600"/>
              </a:solidFill>
              <a:effectLst>
                <a:innerShdw blurRad="69850" dist="43180" dir="5400000">
                  <a:srgbClr val="000000">
                    <a:alpha val="65000"/>
                  </a:srgbClr>
                </a:innerShdw>
              </a:effectLst>
            </a:endParaRPr>
          </a:p>
        </p:txBody>
      </p:sp>
      <p:sp>
        <p:nvSpPr>
          <p:cNvPr id="3" name="Content Placeholder 2"/>
          <p:cNvSpPr>
            <a:spLocks noGrp="1"/>
          </p:cNvSpPr>
          <p:nvPr>
            <p:ph sz="half" idx="1"/>
          </p:nvPr>
        </p:nvSpPr>
        <p:spPr>
          <a:xfrm>
            <a:off x="457200" y="1600200"/>
            <a:ext cx="4191000" cy="4525963"/>
          </a:xfrm>
        </p:spPr>
        <p:txBody>
          <a:bodyPr/>
          <a:lstStyle/>
          <a:p>
            <a:pPr marL="0" indent="0">
              <a:buNone/>
            </a:pPr>
            <a:r>
              <a:rPr lang="en-US" dirty="0"/>
              <a:t> </a:t>
            </a:r>
            <a:r>
              <a:rPr lang="en-US" dirty="0" smtClean="0"/>
              <a:t>     </a:t>
            </a:r>
            <a:r>
              <a:rPr lang="en-US" sz="2400" dirty="0" smtClean="0">
                <a:latin typeface="Arial"/>
                <a:cs typeface="Arial"/>
              </a:rPr>
              <a:t> Researchers</a:t>
            </a:r>
            <a:endParaRPr lang="en-US" sz="2400" dirty="0">
              <a:latin typeface="Arial"/>
              <a:cs typeface="Arial"/>
            </a:endParaRPr>
          </a:p>
          <a:p>
            <a:pPr marL="0" indent="0">
              <a:buNone/>
            </a:pPr>
            <a:endParaRPr lang="en-US" sz="2400" dirty="0" smtClean="0">
              <a:latin typeface="Arial"/>
              <a:cs typeface="Arial"/>
            </a:endParaRPr>
          </a:p>
          <a:p>
            <a:r>
              <a:rPr lang="en-US" sz="2400" dirty="0" smtClean="0">
                <a:latin typeface="Arial"/>
                <a:cs typeface="Arial"/>
              </a:rPr>
              <a:t>Scientific talks</a:t>
            </a:r>
          </a:p>
          <a:p>
            <a:r>
              <a:rPr lang="en-US" sz="2400" dirty="0" smtClean="0">
                <a:latin typeface="Arial"/>
                <a:cs typeface="Arial"/>
              </a:rPr>
              <a:t>Posters</a:t>
            </a:r>
          </a:p>
          <a:p>
            <a:r>
              <a:rPr lang="en-US" sz="2400" dirty="0" smtClean="0">
                <a:latin typeface="Arial"/>
                <a:cs typeface="Arial"/>
              </a:rPr>
              <a:t>Correspondence/Emails</a:t>
            </a:r>
          </a:p>
          <a:p>
            <a:r>
              <a:rPr lang="en-US" sz="2400" dirty="0">
                <a:latin typeface="Arial"/>
                <a:cs typeface="Arial"/>
              </a:rPr>
              <a:t>Scientific papers</a:t>
            </a:r>
          </a:p>
          <a:p>
            <a:pPr marL="0" indent="0">
              <a:buNone/>
            </a:pPr>
            <a:endParaRPr lang="en-US" sz="2000" dirty="0"/>
          </a:p>
        </p:txBody>
      </p:sp>
      <p:sp>
        <p:nvSpPr>
          <p:cNvPr id="4" name="Content Placeholder 3"/>
          <p:cNvSpPr>
            <a:spLocks noGrp="1"/>
          </p:cNvSpPr>
          <p:nvPr>
            <p:ph sz="half" idx="2"/>
          </p:nvPr>
        </p:nvSpPr>
        <p:spPr>
          <a:xfrm>
            <a:off x="5029200" y="1600200"/>
            <a:ext cx="4038600" cy="4525963"/>
          </a:xfrm>
        </p:spPr>
        <p:txBody>
          <a:bodyPr/>
          <a:lstStyle/>
          <a:p>
            <a:pPr marL="0" indent="0">
              <a:buNone/>
            </a:pPr>
            <a:r>
              <a:rPr lang="en-US" dirty="0" smtClean="0"/>
              <a:t>	</a:t>
            </a:r>
            <a:r>
              <a:rPr lang="en-US" sz="2400" dirty="0" smtClean="0">
                <a:latin typeface="Arial"/>
                <a:cs typeface="Arial"/>
              </a:rPr>
              <a:t>Archives</a:t>
            </a:r>
          </a:p>
          <a:p>
            <a:r>
              <a:rPr lang="en-US" sz="2400" dirty="0" smtClean="0">
                <a:latin typeface="Arial"/>
                <a:cs typeface="Arial"/>
              </a:rPr>
              <a:t>Correspondence </a:t>
            </a:r>
          </a:p>
          <a:p>
            <a:r>
              <a:rPr lang="en-US" sz="2400" dirty="0" smtClean="0">
                <a:latin typeface="Arial"/>
                <a:cs typeface="Arial"/>
              </a:rPr>
              <a:t>Slides</a:t>
            </a:r>
          </a:p>
          <a:p>
            <a:r>
              <a:rPr lang="en-US" sz="2400" dirty="0" smtClean="0">
                <a:latin typeface="Arial"/>
                <a:cs typeface="Arial"/>
              </a:rPr>
              <a:t>Manuscripts</a:t>
            </a:r>
          </a:p>
          <a:p>
            <a:r>
              <a:rPr lang="en-US" sz="2400" dirty="0">
                <a:latin typeface="Arial"/>
                <a:cs typeface="Arial"/>
              </a:rPr>
              <a:t>R</a:t>
            </a:r>
            <a:r>
              <a:rPr lang="en-US" sz="2400" dirty="0" smtClean="0">
                <a:latin typeface="Arial"/>
                <a:cs typeface="Arial"/>
              </a:rPr>
              <a:t>eprints </a:t>
            </a:r>
          </a:p>
          <a:p>
            <a:r>
              <a:rPr lang="en-US" sz="2400" dirty="0" smtClean="0">
                <a:latin typeface="Arial"/>
                <a:cs typeface="Arial"/>
              </a:rPr>
              <a:t>Photos</a:t>
            </a:r>
          </a:p>
          <a:p>
            <a:r>
              <a:rPr lang="en-US" sz="2400" dirty="0" smtClean="0">
                <a:latin typeface="Arial"/>
                <a:cs typeface="Arial"/>
              </a:rPr>
              <a:t>Clippings</a:t>
            </a:r>
          </a:p>
          <a:p>
            <a:r>
              <a:rPr lang="en-US" sz="2400" dirty="0" smtClean="0">
                <a:latin typeface="Arial"/>
                <a:cs typeface="Arial"/>
              </a:rPr>
              <a:t>Data</a:t>
            </a:r>
          </a:p>
          <a:p>
            <a:endParaRPr lang="en-US" dirty="0" smtClean="0"/>
          </a:p>
          <a:p>
            <a:endParaRPr lang="en-US" dirty="0"/>
          </a:p>
        </p:txBody>
      </p:sp>
    </p:spTree>
    <p:extLst>
      <p:ext uri="{BB962C8B-B14F-4D97-AF65-F5344CB8AC3E}">
        <p14:creationId xmlns:p14="http://schemas.microsoft.com/office/powerpoint/2010/main" val="134651389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6200"/>
            <a:ext cx="4613928" cy="1886606"/>
          </a:xfrm>
          <a:prstGeom prst="rect">
            <a:avLst/>
          </a:prstGeom>
          <a:ln w="38100" cmpd="sng">
            <a:solidFill>
              <a:schemeClr val="accent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752600"/>
            <a:ext cx="5658059" cy="1464717"/>
          </a:xfrm>
          <a:prstGeom prst="rect">
            <a:avLst/>
          </a:prstGeom>
          <a:ln w="38100" cmpd="sng">
            <a:solidFill>
              <a:schemeClr val="tx1"/>
            </a:solidFill>
          </a:ln>
        </p:spPr>
      </p:pic>
      <p:pic>
        <p:nvPicPr>
          <p:cNvPr id="24580" name="Picture 6" descr="V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5064260"/>
            <a:ext cx="3527919" cy="1717540"/>
          </a:xfrm>
          <a:prstGeom prst="rect">
            <a:avLst/>
          </a:prstGeom>
          <a:noFill/>
          <a:ln w="38100" cmpd="sng">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5029200"/>
            <a:ext cx="4822114" cy="1748199"/>
          </a:xfrm>
          <a:prstGeom prst="rect">
            <a:avLst/>
          </a:prstGeom>
          <a:ln w="38100" cmpd="sng">
            <a:solidFill>
              <a:schemeClr val="tx1"/>
            </a:solidFill>
          </a:ln>
        </p:spPr>
      </p:pic>
      <p:pic>
        <p:nvPicPr>
          <p:cNvPr id="24584" name="Picture 5" descr="gno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0"/>
            <a:ext cx="3276600" cy="2513767"/>
          </a:xfrm>
          <a:prstGeom prst="rect">
            <a:avLst/>
          </a:prstGeom>
          <a:noFill/>
          <a:ln w="38100" cmpd="sng">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descr="Screen shot 2013-10-19 at 12.43.27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276600"/>
            <a:ext cx="9144000" cy="1736575"/>
          </a:xfrm>
          <a:prstGeom prst="rect">
            <a:avLst/>
          </a:prstGeom>
        </p:spPr>
      </p:pic>
    </p:spTree>
    <p:extLst>
      <p:ext uri="{BB962C8B-B14F-4D97-AF65-F5344CB8AC3E}">
        <p14:creationId xmlns:p14="http://schemas.microsoft.com/office/powerpoint/2010/main" val="389859637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n w="1905"/>
                <a:solidFill>
                  <a:srgbClr val="FF6600"/>
                </a:solidFill>
                <a:effectLst>
                  <a:innerShdw blurRad="69850" dist="43180" dir="5400000">
                    <a:srgbClr val="000000">
                      <a:alpha val="65000"/>
                    </a:srgbClr>
                  </a:innerShdw>
                </a:effectLst>
                <a:latin typeface="Arial"/>
                <a:cs typeface="Arial"/>
              </a:rPr>
              <a:t>Collections on Special </a:t>
            </a:r>
            <a:r>
              <a:rPr lang="en-US" sz="2800" b="1" dirty="0" smtClean="0">
                <a:ln w="1905"/>
                <a:solidFill>
                  <a:srgbClr val="FF6600"/>
                </a:solidFill>
                <a:effectLst>
                  <a:innerShdw blurRad="69850" dist="43180" dir="5400000">
                    <a:srgbClr val="000000">
                      <a:alpha val="65000"/>
                    </a:srgbClr>
                  </a:innerShdw>
                </a:effectLst>
                <a:latin typeface="Arial"/>
                <a:cs typeface="Arial"/>
              </a:rPr>
              <a:t>Subjects</a:t>
            </a:r>
            <a:endParaRPr lang="en-US" sz="2800" b="1" dirty="0">
              <a:ln w="1905"/>
              <a:solidFill>
                <a:srgbClr val="FF6600"/>
              </a:solidFill>
              <a:effectLst>
                <a:innerShdw blurRad="69850" dist="43180" dir="5400000">
                  <a:srgbClr val="000000">
                    <a:alpha val="65000"/>
                  </a:srgbClr>
                </a:innerShdw>
              </a:effectLst>
              <a:latin typeface="Arial"/>
              <a:cs typeface="Arial"/>
            </a:endParaRPr>
          </a:p>
        </p:txBody>
      </p:sp>
      <p:sp>
        <p:nvSpPr>
          <p:cNvPr id="3" name="Content Placeholder 2"/>
          <p:cNvSpPr>
            <a:spLocks noGrp="1"/>
          </p:cNvSpPr>
          <p:nvPr>
            <p:ph idx="1"/>
          </p:nvPr>
        </p:nvSpPr>
        <p:spPr>
          <a:xfrm>
            <a:off x="457200" y="1295400"/>
            <a:ext cx="8229600" cy="4525963"/>
          </a:xfrm>
          <a:prstGeom prst="rect">
            <a:avLst/>
          </a:prstGeom>
        </p:spPr>
        <p:txBody>
          <a:bodyPr>
            <a:normAutofit fontScale="92500" lnSpcReduction="10000"/>
          </a:bodyPr>
          <a:lstStyle/>
          <a:p>
            <a:r>
              <a:rPr lang="en-US" sz="2800" dirty="0" smtClean="0">
                <a:latin typeface="Arial"/>
                <a:cs typeface="Arial"/>
              </a:rPr>
              <a:t>American Institute of Physics </a:t>
            </a:r>
          </a:p>
          <a:p>
            <a:r>
              <a:rPr lang="en-US" sz="2800" dirty="0" smtClean="0">
                <a:latin typeface="Arial"/>
                <a:cs typeface="Arial"/>
              </a:rPr>
              <a:t>American Philosophical Society</a:t>
            </a:r>
          </a:p>
          <a:p>
            <a:r>
              <a:rPr lang="en-US" sz="2800" dirty="0" smtClean="0">
                <a:latin typeface="Arial"/>
                <a:cs typeface="Arial"/>
              </a:rPr>
              <a:t>The </a:t>
            </a:r>
            <a:r>
              <a:rPr lang="en-US" sz="2800" dirty="0" err="1" smtClean="0">
                <a:latin typeface="Arial"/>
                <a:cs typeface="Arial"/>
              </a:rPr>
              <a:t>Wellcome</a:t>
            </a:r>
            <a:r>
              <a:rPr lang="en-US" sz="2800" dirty="0" smtClean="0">
                <a:latin typeface="Arial"/>
                <a:cs typeface="Arial"/>
              </a:rPr>
              <a:t> Trust Library (history of medicine)</a:t>
            </a:r>
          </a:p>
          <a:p>
            <a:r>
              <a:rPr lang="en-US" sz="2800" dirty="0" smtClean="0">
                <a:latin typeface="Arial"/>
                <a:cs typeface="Arial"/>
              </a:rPr>
              <a:t>College of </a:t>
            </a:r>
            <a:r>
              <a:rPr lang="en-US" sz="2800" dirty="0" smtClean="0">
                <a:latin typeface="Arial"/>
                <a:cs typeface="Arial"/>
              </a:rPr>
              <a:t>Physicians </a:t>
            </a:r>
            <a:r>
              <a:rPr lang="en-US" sz="2800" dirty="0" smtClean="0">
                <a:latin typeface="Arial"/>
                <a:cs typeface="Arial"/>
              </a:rPr>
              <a:t>(historical medical </a:t>
            </a:r>
            <a:r>
              <a:rPr lang="en-US" sz="2800" dirty="0">
                <a:latin typeface="Arial"/>
                <a:cs typeface="Arial"/>
              </a:rPr>
              <a:t>l</a:t>
            </a:r>
            <a:r>
              <a:rPr lang="en-US" sz="2800" dirty="0" smtClean="0">
                <a:latin typeface="Arial"/>
                <a:cs typeface="Arial"/>
              </a:rPr>
              <a:t>ibrary</a:t>
            </a:r>
            <a:r>
              <a:rPr lang="en-US" sz="2800" dirty="0" smtClean="0">
                <a:latin typeface="Arial"/>
                <a:cs typeface="Arial"/>
              </a:rPr>
              <a:t>)</a:t>
            </a:r>
          </a:p>
          <a:p>
            <a:r>
              <a:rPr lang="en-US" sz="2800" dirty="0" smtClean="0">
                <a:latin typeface="Arial"/>
                <a:cs typeface="Arial"/>
              </a:rPr>
              <a:t>Chemical </a:t>
            </a:r>
            <a:r>
              <a:rPr lang="en-US" sz="2800" dirty="0" smtClean="0">
                <a:latin typeface="Arial"/>
                <a:cs typeface="Arial"/>
              </a:rPr>
              <a:t>Heritage Foundation </a:t>
            </a:r>
          </a:p>
          <a:p>
            <a:r>
              <a:rPr lang="en-US" sz="2800" dirty="0">
                <a:latin typeface="Arial"/>
                <a:cs typeface="Arial"/>
              </a:rPr>
              <a:t>Berkeley Program in Bioscience and Biotechnology Studies</a:t>
            </a:r>
          </a:p>
          <a:p>
            <a:r>
              <a:rPr lang="en-US" sz="2800" dirty="0" smtClean="0">
                <a:latin typeface="Arial"/>
                <a:cs typeface="Arial"/>
              </a:rPr>
              <a:t>Life Sciences Foundation (history of biotechnology)</a:t>
            </a:r>
          </a:p>
          <a:p>
            <a:r>
              <a:rPr lang="en-US" sz="2800" dirty="0" smtClean="0">
                <a:solidFill>
                  <a:srgbClr val="0000FF"/>
                </a:solidFill>
                <a:latin typeface="Arial"/>
                <a:cs typeface="Arial"/>
              </a:rPr>
              <a:t>CSHL </a:t>
            </a:r>
            <a:r>
              <a:rPr lang="en-US" sz="2800" dirty="0" smtClean="0">
                <a:solidFill>
                  <a:srgbClr val="0000FF"/>
                </a:solidFill>
                <a:latin typeface="Arial"/>
                <a:cs typeface="Arial"/>
              </a:rPr>
              <a:t>Archives and the Genentech </a:t>
            </a:r>
            <a:r>
              <a:rPr lang="en-US" sz="2800" dirty="0" smtClean="0">
                <a:solidFill>
                  <a:srgbClr val="0000FF"/>
                </a:solidFill>
                <a:latin typeface="Arial"/>
                <a:cs typeface="Arial"/>
              </a:rPr>
              <a:t>Center for the History of Molecular Biology, and Biotechnology</a:t>
            </a:r>
          </a:p>
          <a:p>
            <a:endParaRPr lang="en-US" dirty="0"/>
          </a:p>
        </p:txBody>
      </p:sp>
      <p:sp>
        <p:nvSpPr>
          <p:cNvPr id="4" name="TextBox 3"/>
          <p:cNvSpPr txBox="1"/>
          <p:nvPr/>
        </p:nvSpPr>
        <p:spPr>
          <a:xfrm>
            <a:off x="5116898" y="6070937"/>
            <a:ext cx="3367491" cy="1015663"/>
          </a:xfrm>
          <a:prstGeom prst="rect">
            <a:avLst/>
          </a:prstGeom>
          <a:noFill/>
        </p:spPr>
        <p:txBody>
          <a:bodyPr wrap="none" rtlCol="0">
            <a:spAutoFit/>
          </a:bodyPr>
          <a:lstStyle/>
          <a:p>
            <a:r>
              <a:rPr lang="en-US" sz="1400" dirty="0">
                <a:latin typeface="Arial"/>
                <a:cs typeface="Arial"/>
              </a:rPr>
              <a:t>Mila Pollock</a:t>
            </a:r>
          </a:p>
          <a:p>
            <a:r>
              <a:rPr lang="en-US" sz="1400" dirty="0">
                <a:latin typeface="Arial"/>
                <a:cs typeface="Arial"/>
              </a:rPr>
              <a:t>History of Restriction Enzymes Meeting, </a:t>
            </a:r>
          </a:p>
          <a:p>
            <a:r>
              <a:rPr lang="en-US" sz="1400" dirty="0">
                <a:latin typeface="Arial"/>
                <a:cs typeface="Arial"/>
              </a:rPr>
              <a:t>CSHL, October 19-21, 2013</a:t>
            </a:r>
          </a:p>
          <a:p>
            <a:endParaRPr lang="en-US" dirty="0"/>
          </a:p>
        </p:txBody>
      </p:sp>
    </p:spTree>
    <p:extLst>
      <p:ext uri="{BB962C8B-B14F-4D97-AF65-F5344CB8AC3E}">
        <p14:creationId xmlns:p14="http://schemas.microsoft.com/office/powerpoint/2010/main" val="3375668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350838"/>
            <a:ext cx="5486400" cy="487362"/>
          </a:xfrm>
        </p:spPr>
        <p:txBody>
          <a:bodyPr>
            <a:noAutofit/>
          </a:bodyPr>
          <a:lstStyle/>
          <a:p>
            <a:r>
              <a:rPr lang="en-US" sz="2400" b="1" dirty="0" smtClean="0">
                <a:ln w="1905"/>
                <a:solidFill>
                  <a:srgbClr val="FF6600"/>
                </a:solidFill>
                <a:effectLst>
                  <a:innerShdw blurRad="69850" dist="43180" dir="5400000">
                    <a:srgbClr val="000000">
                      <a:alpha val="65000"/>
                    </a:srgbClr>
                  </a:innerShdw>
                </a:effectLst>
                <a:latin typeface="Arial"/>
                <a:cs typeface="Arial"/>
              </a:rPr>
              <a:t>How New Collections </a:t>
            </a:r>
            <a:r>
              <a:rPr lang="en-US" sz="2400" b="1" dirty="0" smtClean="0">
                <a:ln w="1905"/>
                <a:solidFill>
                  <a:srgbClr val="FF6600"/>
                </a:solidFill>
                <a:effectLst>
                  <a:innerShdw blurRad="69850" dist="43180" dir="5400000">
                    <a:srgbClr val="000000">
                      <a:alpha val="65000"/>
                    </a:srgbClr>
                  </a:innerShdw>
                </a:effectLst>
                <a:latin typeface="Arial"/>
                <a:cs typeface="Arial"/>
              </a:rPr>
              <a:t/>
            </a:r>
            <a:br>
              <a:rPr lang="en-US" sz="2400" b="1" dirty="0" smtClean="0">
                <a:ln w="1905"/>
                <a:solidFill>
                  <a:srgbClr val="FF6600"/>
                </a:solidFill>
                <a:effectLst>
                  <a:innerShdw blurRad="69850" dist="43180" dir="5400000">
                    <a:srgbClr val="000000">
                      <a:alpha val="65000"/>
                    </a:srgbClr>
                  </a:innerShdw>
                </a:effectLst>
                <a:latin typeface="Arial"/>
                <a:cs typeface="Arial"/>
              </a:rPr>
            </a:br>
            <a:r>
              <a:rPr lang="en-US" sz="2400" b="1" dirty="0" smtClean="0">
                <a:ln w="1905"/>
                <a:solidFill>
                  <a:srgbClr val="FF6600"/>
                </a:solidFill>
                <a:effectLst>
                  <a:innerShdw blurRad="69850" dist="43180" dir="5400000">
                    <a:srgbClr val="000000">
                      <a:alpha val="65000"/>
                    </a:srgbClr>
                  </a:innerShdw>
                </a:effectLst>
                <a:latin typeface="Arial"/>
                <a:cs typeface="Arial"/>
              </a:rPr>
              <a:t>are </a:t>
            </a:r>
            <a:r>
              <a:rPr lang="en-US" sz="2400" b="1" dirty="0" smtClean="0">
                <a:ln w="1905"/>
                <a:solidFill>
                  <a:srgbClr val="FF6600"/>
                </a:solidFill>
                <a:effectLst>
                  <a:innerShdw blurRad="69850" dist="43180" dir="5400000">
                    <a:srgbClr val="000000">
                      <a:alpha val="65000"/>
                    </a:srgbClr>
                  </a:innerShdw>
                </a:effectLst>
                <a:latin typeface="Arial"/>
                <a:cs typeface="Arial"/>
              </a:rPr>
              <a:t>Handled</a:t>
            </a:r>
            <a:endParaRPr lang="en-US" sz="2400" b="1" dirty="0">
              <a:ln w="1905"/>
              <a:solidFill>
                <a:srgbClr val="FF6600"/>
              </a:solidFill>
              <a:effectLst>
                <a:innerShdw blurRad="69850" dist="43180" dir="5400000">
                  <a:srgbClr val="000000">
                    <a:alpha val="65000"/>
                  </a:srgbClr>
                </a:innerShdw>
              </a:effectLst>
              <a:latin typeface="Arial"/>
              <a:cs typeface="Arial"/>
            </a:endParaRPr>
          </a:p>
        </p:txBody>
      </p:sp>
      <p:sp>
        <p:nvSpPr>
          <p:cNvPr id="5" name="Content Placeholder 4"/>
          <p:cNvSpPr>
            <a:spLocks noGrp="1"/>
          </p:cNvSpPr>
          <p:nvPr>
            <p:ph sz="half" idx="1"/>
          </p:nvPr>
        </p:nvSpPr>
        <p:spPr>
          <a:xfrm>
            <a:off x="76200" y="1143000"/>
            <a:ext cx="4800600" cy="5257800"/>
          </a:xfrm>
        </p:spPr>
        <p:txBody>
          <a:bodyPr>
            <a:normAutofit/>
          </a:bodyPr>
          <a:lstStyle/>
          <a:p>
            <a:pPr marL="0" indent="0">
              <a:buNone/>
            </a:pPr>
            <a:r>
              <a:rPr lang="en-US" sz="2000" dirty="0" smtClean="0">
                <a:latin typeface="Arial"/>
                <a:cs typeface="Arial"/>
              </a:rPr>
              <a:t>   </a:t>
            </a:r>
            <a:r>
              <a:rPr lang="en-US" sz="2000" dirty="0" smtClean="0">
                <a:latin typeface="Arial"/>
                <a:cs typeface="Arial"/>
              </a:rPr>
              <a:t>A New </a:t>
            </a:r>
            <a:r>
              <a:rPr lang="en-US" sz="2000" dirty="0" smtClean="0">
                <a:latin typeface="Arial"/>
                <a:cs typeface="Arial"/>
              </a:rPr>
              <a:t>Collection is </a:t>
            </a:r>
            <a:r>
              <a:rPr lang="en-US" sz="2000" dirty="0" smtClean="0">
                <a:latin typeface="Arial"/>
                <a:cs typeface="Arial"/>
              </a:rPr>
              <a:t>processed</a:t>
            </a:r>
          </a:p>
          <a:p>
            <a:pPr marL="0" indent="0">
              <a:buNone/>
            </a:pPr>
            <a:r>
              <a:rPr lang="en-US" sz="2000" dirty="0" smtClean="0">
                <a:latin typeface="Arial"/>
                <a:cs typeface="Arial"/>
              </a:rPr>
              <a:t> </a:t>
            </a:r>
            <a:r>
              <a:rPr lang="en-US" sz="2000" dirty="0" smtClean="0">
                <a:latin typeface="Arial"/>
                <a:cs typeface="Arial"/>
              </a:rPr>
              <a:t>in </a:t>
            </a:r>
            <a:r>
              <a:rPr lang="en-US" sz="2000" dirty="0" smtClean="0">
                <a:latin typeface="Arial"/>
                <a:cs typeface="Arial"/>
              </a:rPr>
              <a:t>four steps</a:t>
            </a:r>
            <a:r>
              <a:rPr lang="en-US" sz="2000" dirty="0" smtClean="0">
                <a:latin typeface="Arial"/>
                <a:cs typeface="Arial"/>
              </a:rPr>
              <a:t>:</a:t>
            </a:r>
          </a:p>
          <a:p>
            <a:pPr marL="0" indent="0">
              <a:buNone/>
            </a:pPr>
            <a:r>
              <a:rPr lang="en-US" sz="2000" dirty="0">
                <a:latin typeface="Arial"/>
                <a:cs typeface="Arial"/>
              </a:rPr>
              <a:t> </a:t>
            </a:r>
            <a:r>
              <a:rPr lang="en-US" sz="2000" dirty="0" smtClean="0">
                <a:latin typeface="Arial"/>
                <a:cs typeface="Arial"/>
              </a:rPr>
              <a:t>   </a:t>
            </a:r>
          </a:p>
          <a:p>
            <a:pPr marL="0" indent="0">
              <a:buNone/>
            </a:pPr>
            <a:r>
              <a:rPr lang="en-US" sz="2000" dirty="0" smtClean="0">
                <a:latin typeface="Arial"/>
                <a:cs typeface="Arial"/>
              </a:rPr>
              <a:t>   1. Collection is surveyed</a:t>
            </a:r>
          </a:p>
          <a:p>
            <a:pPr marL="0" indent="0">
              <a:buNone/>
            </a:pPr>
            <a:r>
              <a:rPr lang="en-US" sz="2000" dirty="0" smtClean="0">
                <a:latin typeface="Arial"/>
                <a:cs typeface="Arial"/>
              </a:rPr>
              <a:t>   2. Organized in folders boxes</a:t>
            </a:r>
          </a:p>
          <a:p>
            <a:pPr marL="0" indent="0">
              <a:buNone/>
            </a:pPr>
            <a:r>
              <a:rPr lang="en-US" sz="2000" dirty="0">
                <a:latin typeface="Arial"/>
                <a:cs typeface="Arial"/>
              </a:rPr>
              <a:t> </a:t>
            </a:r>
            <a:r>
              <a:rPr lang="en-US" sz="2000" dirty="0" smtClean="0">
                <a:latin typeface="Arial"/>
                <a:cs typeface="Arial"/>
              </a:rPr>
              <a:t>  3. Finding aids are created</a:t>
            </a:r>
          </a:p>
          <a:p>
            <a:pPr marL="0" indent="0">
              <a:buNone/>
            </a:pPr>
            <a:r>
              <a:rPr lang="en-US" sz="2000" dirty="0">
                <a:latin typeface="Arial"/>
                <a:cs typeface="Arial"/>
              </a:rPr>
              <a:t> </a:t>
            </a:r>
            <a:r>
              <a:rPr lang="en-US" sz="2000" dirty="0" smtClean="0">
                <a:latin typeface="Arial"/>
                <a:cs typeface="Arial"/>
              </a:rPr>
              <a:t>  4. </a:t>
            </a:r>
            <a:r>
              <a:rPr lang="en-US" sz="2000" dirty="0">
                <a:latin typeface="Arial"/>
                <a:cs typeface="Arial"/>
              </a:rPr>
              <a:t>Collection is </a:t>
            </a:r>
            <a:r>
              <a:rPr lang="en-US" sz="2000" dirty="0" smtClean="0">
                <a:latin typeface="Arial"/>
                <a:cs typeface="Arial"/>
              </a:rPr>
              <a:t>digitized</a:t>
            </a:r>
          </a:p>
          <a:p>
            <a:pPr marL="0" indent="0">
              <a:buNone/>
            </a:pPr>
            <a:r>
              <a:rPr lang="en-US" sz="2000" dirty="0" smtClean="0">
                <a:latin typeface="Arial"/>
                <a:cs typeface="Arial"/>
              </a:rPr>
              <a:t>   5. </a:t>
            </a:r>
            <a:r>
              <a:rPr lang="en-US" sz="2000" dirty="0">
                <a:latin typeface="Arial"/>
                <a:cs typeface="Arial"/>
              </a:rPr>
              <a:t>Metadata is assigned</a:t>
            </a:r>
          </a:p>
          <a:p>
            <a:pPr marL="0" indent="0">
              <a:buNone/>
            </a:pPr>
            <a:r>
              <a:rPr lang="en-US" sz="2000" dirty="0">
                <a:latin typeface="Arial"/>
                <a:cs typeface="Arial"/>
              </a:rPr>
              <a:t>        (folder or item </a:t>
            </a:r>
            <a:r>
              <a:rPr lang="en-US" sz="2000" dirty="0" smtClean="0">
                <a:latin typeface="Arial"/>
                <a:cs typeface="Arial"/>
              </a:rPr>
              <a:t>level)</a:t>
            </a:r>
          </a:p>
          <a:p>
            <a:pPr marL="0" indent="0">
              <a:buNone/>
            </a:pPr>
            <a:endParaRPr lang="en-US" sz="2000" dirty="0">
              <a:latin typeface="Arial"/>
              <a:cs typeface="Arial"/>
            </a:endParaRPr>
          </a:p>
          <a:p>
            <a:pPr marL="0" indent="0">
              <a:buNone/>
            </a:pPr>
            <a:r>
              <a:rPr lang="en-US" sz="2000" dirty="0" smtClean="0">
                <a:latin typeface="Arial"/>
                <a:cs typeface="Arial"/>
              </a:rPr>
              <a:t>      Materials are ready for scholars,    researchers and other users</a:t>
            </a:r>
            <a:endParaRPr lang="en-US" sz="2000" dirty="0">
              <a:latin typeface="Arial"/>
              <a:cs typeface="Arial"/>
            </a:endParaRPr>
          </a:p>
        </p:txBody>
      </p:sp>
      <p:pic>
        <p:nvPicPr>
          <p:cNvPr id="9" name="Content Placeholder 8" descr="Picture 020.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6676" r="16676"/>
          <a:stretch>
            <a:fillRect/>
          </a:stretch>
        </p:blipFill>
        <p:spPr>
          <a:xfrm>
            <a:off x="6032499" y="76200"/>
            <a:ext cx="3111501" cy="3486986"/>
          </a:xfrm>
        </p:spPr>
      </p:pic>
      <p:pic>
        <p:nvPicPr>
          <p:cNvPr id="10" name="Picture 9" descr="Brenner-Crick archive shelf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3581400"/>
            <a:ext cx="4267200" cy="3200400"/>
          </a:xfrm>
          <a:prstGeom prst="rect">
            <a:avLst/>
          </a:prstGeom>
        </p:spPr>
      </p:pic>
      <p:pic>
        <p:nvPicPr>
          <p:cNvPr id="6" name="Picture 5" descr="Screen shot 2013-10-19 at 12.59.3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0"/>
            <a:ext cx="2209800" cy="4128630"/>
          </a:xfrm>
          <a:prstGeom prst="rect">
            <a:avLst/>
          </a:prstGeom>
        </p:spPr>
      </p:pic>
    </p:spTree>
    <p:extLst>
      <p:ext uri="{BB962C8B-B14F-4D97-AF65-F5344CB8AC3E}">
        <p14:creationId xmlns:p14="http://schemas.microsoft.com/office/powerpoint/2010/main" val="18026163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10100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5588000" cy="4191000"/>
          </a:xfrm>
          <a:prstGeom prst="rect">
            <a:avLst/>
          </a:prstGeom>
          <a:noFill/>
          <a:ln>
            <a:noFill/>
          </a:ln>
          <a:effectLst>
            <a:outerShdw blurRad="63500" dist="127000" dir="7612194"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52400"/>
            <a:ext cx="9171877" cy="1015663"/>
          </a:xfrm>
          <a:prstGeom prst="rect">
            <a:avLst/>
          </a:prstGeom>
          <a:noFill/>
        </p:spPr>
        <p:txBody>
          <a:bodyPr wrap="none" rtlCol="0">
            <a:spAutoFit/>
          </a:bodyPr>
          <a:lstStyle/>
          <a:p>
            <a:r>
              <a:rPr lang="en-US" sz="2000" b="1" dirty="0">
                <a:ln w="1905"/>
                <a:solidFill>
                  <a:srgbClr val="FF6600"/>
                </a:solidFill>
                <a:effectLst>
                  <a:innerShdw blurRad="69850" dist="43180" dir="5400000">
                    <a:srgbClr val="000000">
                      <a:alpha val="65000"/>
                    </a:srgbClr>
                  </a:innerShdw>
                </a:effectLst>
                <a:latin typeface="Arial" charset="0"/>
              </a:rPr>
              <a:t>Cold Spring Harbor Laboratory Archives  </a:t>
            </a:r>
            <a:r>
              <a:rPr lang="en-US" sz="2000" b="1" dirty="0" smtClean="0">
                <a:ln w="1905"/>
                <a:solidFill>
                  <a:srgbClr val="FF6600"/>
                </a:solidFill>
                <a:effectLst>
                  <a:innerShdw blurRad="69850" dist="43180" dir="5400000">
                    <a:srgbClr val="000000">
                      <a:alpha val="65000"/>
                    </a:srgbClr>
                  </a:innerShdw>
                </a:effectLst>
                <a:latin typeface="Arial" charset="0"/>
              </a:rPr>
              <a:t>and </a:t>
            </a:r>
          </a:p>
          <a:p>
            <a:r>
              <a:rPr lang="en-US" sz="2000" b="1" dirty="0" smtClean="0">
                <a:ln w="1905"/>
                <a:solidFill>
                  <a:srgbClr val="FF6600"/>
                </a:solidFill>
                <a:effectLst>
                  <a:innerShdw blurRad="69850" dist="43180" dir="5400000">
                    <a:srgbClr val="000000">
                      <a:alpha val="65000"/>
                    </a:srgbClr>
                  </a:innerShdw>
                </a:effectLst>
                <a:latin typeface="Arial" charset="0"/>
              </a:rPr>
              <a:t>Genentech </a:t>
            </a:r>
            <a:r>
              <a:rPr lang="en-US" sz="2000" b="1" dirty="0">
                <a:ln w="1905"/>
                <a:solidFill>
                  <a:srgbClr val="FF6600"/>
                </a:solidFill>
                <a:effectLst>
                  <a:innerShdw blurRad="69850" dist="43180" dir="5400000">
                    <a:srgbClr val="000000">
                      <a:alpha val="65000"/>
                    </a:srgbClr>
                  </a:innerShdw>
                </a:effectLst>
                <a:latin typeface="Arial" charset="0"/>
              </a:rPr>
              <a:t>Center for the </a:t>
            </a:r>
            <a:r>
              <a:rPr lang="en-US" sz="2000" b="1" dirty="0" smtClean="0">
                <a:ln w="1905"/>
                <a:solidFill>
                  <a:srgbClr val="FF6600"/>
                </a:solidFill>
                <a:effectLst>
                  <a:innerShdw blurRad="69850" dist="43180" dir="5400000">
                    <a:srgbClr val="000000">
                      <a:alpha val="65000"/>
                    </a:srgbClr>
                  </a:innerShdw>
                </a:effectLst>
                <a:latin typeface="Arial" charset="0"/>
              </a:rPr>
              <a:t>History </a:t>
            </a:r>
            <a:r>
              <a:rPr lang="en-US" sz="2000" b="1" dirty="0">
                <a:ln w="1905"/>
                <a:solidFill>
                  <a:srgbClr val="FF6600"/>
                </a:solidFill>
                <a:effectLst>
                  <a:innerShdw blurRad="69850" dist="43180" dir="5400000">
                    <a:srgbClr val="000000">
                      <a:alpha val="65000"/>
                    </a:srgbClr>
                  </a:innerShdw>
                </a:effectLst>
                <a:latin typeface="Arial" charset="0"/>
              </a:rPr>
              <a:t>of </a:t>
            </a:r>
            <a:r>
              <a:rPr lang="en-US" sz="2000" b="1" dirty="0" smtClean="0">
                <a:ln w="1905"/>
                <a:solidFill>
                  <a:srgbClr val="FF6600"/>
                </a:solidFill>
                <a:effectLst>
                  <a:innerShdw blurRad="69850" dist="43180" dir="5400000">
                    <a:srgbClr val="000000">
                      <a:alpha val="65000"/>
                    </a:srgbClr>
                  </a:innerShdw>
                </a:effectLst>
                <a:latin typeface="Arial" charset="0"/>
              </a:rPr>
              <a:t>Molecular Biology </a:t>
            </a:r>
            <a:r>
              <a:rPr lang="en-US" sz="2000" b="1" dirty="0">
                <a:ln w="1905"/>
                <a:solidFill>
                  <a:srgbClr val="FF6600"/>
                </a:solidFill>
                <a:effectLst>
                  <a:innerShdw blurRad="69850" dist="43180" dir="5400000">
                    <a:srgbClr val="000000">
                      <a:alpha val="65000"/>
                    </a:srgbClr>
                  </a:innerShdw>
                </a:effectLst>
                <a:latin typeface="Arial" charset="0"/>
              </a:rPr>
              <a:t>and </a:t>
            </a:r>
            <a:r>
              <a:rPr lang="en-US" sz="2000" b="1" dirty="0" smtClean="0">
                <a:ln w="1905"/>
                <a:solidFill>
                  <a:srgbClr val="FF6600"/>
                </a:solidFill>
                <a:effectLst>
                  <a:innerShdw blurRad="69850" dist="43180" dir="5400000">
                    <a:srgbClr val="000000">
                      <a:alpha val="65000"/>
                    </a:srgbClr>
                  </a:innerShdw>
                </a:effectLst>
                <a:latin typeface="Arial" charset="0"/>
              </a:rPr>
              <a:t>Biotechnology</a:t>
            </a:r>
            <a:r>
              <a:rPr lang="en-US" sz="2000" b="1" dirty="0">
                <a:ln w="1905"/>
                <a:solidFill>
                  <a:srgbClr val="FF6600"/>
                </a:solidFill>
                <a:effectLst>
                  <a:innerShdw blurRad="69850" dist="43180" dir="5400000">
                    <a:srgbClr val="000000">
                      <a:alpha val="65000"/>
                    </a:srgbClr>
                  </a:innerShdw>
                </a:effectLst>
                <a:latin typeface="Arial" charset="0"/>
              </a:rPr>
              <a:t>.</a:t>
            </a:r>
          </a:p>
          <a:p>
            <a:endParaRPr lang="en-US" sz="2000" b="1" dirty="0">
              <a:ln w="1905"/>
              <a:solidFill>
                <a:srgbClr val="FF6600"/>
              </a:solidFill>
              <a:effectLst>
                <a:innerShdw blurRad="69850" dist="43180" dir="5400000">
                  <a:srgbClr val="000000">
                    <a:alpha val="65000"/>
                  </a:srgbClr>
                </a:innerShdw>
              </a:effectLst>
            </a:endParaRPr>
          </a:p>
        </p:txBody>
      </p:sp>
      <p:sp>
        <p:nvSpPr>
          <p:cNvPr id="5" name="TextBox 4"/>
          <p:cNvSpPr txBox="1"/>
          <p:nvPr/>
        </p:nvSpPr>
        <p:spPr>
          <a:xfrm>
            <a:off x="6172200" y="990600"/>
            <a:ext cx="2476196" cy="3693319"/>
          </a:xfrm>
          <a:prstGeom prst="rect">
            <a:avLst/>
          </a:prstGeom>
          <a:noFill/>
        </p:spPr>
        <p:txBody>
          <a:bodyPr wrap="none" rtlCol="0">
            <a:spAutoFit/>
          </a:bodyPr>
          <a:lstStyle/>
          <a:p>
            <a:endParaRPr lang="en-US" dirty="0">
              <a:latin typeface="Arial"/>
              <a:cs typeface="Arial"/>
            </a:endParaRPr>
          </a:p>
          <a:p>
            <a:r>
              <a:rPr lang="en-US" b="1" u="sng" dirty="0">
                <a:latin typeface="Arial"/>
                <a:cs typeface="Arial"/>
              </a:rPr>
              <a:t>Types of documents</a:t>
            </a:r>
            <a:r>
              <a:rPr lang="en-US" dirty="0">
                <a:latin typeface="Arial"/>
                <a:cs typeface="Arial"/>
              </a:rPr>
              <a:t>:</a:t>
            </a:r>
          </a:p>
          <a:p>
            <a:pPr>
              <a:buFont typeface="Wingdings" charset="0"/>
              <a:buChar char="Ø"/>
            </a:pPr>
            <a:r>
              <a:rPr lang="en-US" dirty="0">
                <a:latin typeface="Arial"/>
                <a:cs typeface="Arial"/>
              </a:rPr>
              <a:t>  Correspondence</a:t>
            </a:r>
          </a:p>
          <a:p>
            <a:pPr>
              <a:buFont typeface="Wingdings" charset="0"/>
              <a:buChar char="Ø"/>
            </a:pPr>
            <a:r>
              <a:rPr lang="en-US" dirty="0">
                <a:latin typeface="Arial"/>
                <a:cs typeface="Arial"/>
              </a:rPr>
              <a:t>  Manuscripts</a:t>
            </a:r>
          </a:p>
          <a:p>
            <a:pPr>
              <a:buFont typeface="Wingdings" charset="0"/>
              <a:buChar char="Ø"/>
            </a:pPr>
            <a:r>
              <a:rPr lang="en-US" dirty="0">
                <a:latin typeface="Arial"/>
                <a:cs typeface="Arial"/>
              </a:rPr>
              <a:t>  Lab Notes</a:t>
            </a:r>
          </a:p>
          <a:p>
            <a:pPr>
              <a:buFont typeface="Wingdings" charset="0"/>
              <a:buChar char="Ø"/>
            </a:pPr>
            <a:r>
              <a:rPr lang="en-US" dirty="0">
                <a:latin typeface="Arial"/>
                <a:cs typeface="Arial"/>
              </a:rPr>
              <a:t>  Photographs &amp;                </a:t>
            </a:r>
          </a:p>
          <a:p>
            <a:pPr>
              <a:buNone/>
            </a:pPr>
            <a:r>
              <a:rPr lang="en-US" dirty="0">
                <a:latin typeface="Arial"/>
                <a:cs typeface="Arial"/>
              </a:rPr>
              <a:t>     Slides</a:t>
            </a:r>
          </a:p>
          <a:p>
            <a:pPr>
              <a:buFont typeface="Wingdings" charset="0"/>
              <a:buChar char="Ø"/>
            </a:pPr>
            <a:r>
              <a:rPr lang="en-US" dirty="0">
                <a:latin typeface="Arial"/>
                <a:cs typeface="Arial"/>
              </a:rPr>
              <a:t>  Reprints</a:t>
            </a:r>
          </a:p>
          <a:p>
            <a:pPr>
              <a:buFont typeface="Wingdings" charset="0"/>
              <a:buChar char="Ø"/>
            </a:pPr>
            <a:r>
              <a:rPr lang="en-US" dirty="0">
                <a:latin typeface="Arial"/>
                <a:cs typeface="Arial"/>
              </a:rPr>
              <a:t>  </a:t>
            </a:r>
            <a:r>
              <a:rPr lang="en-US" dirty="0" smtClean="0">
                <a:latin typeface="Arial"/>
                <a:cs typeface="Arial"/>
              </a:rPr>
              <a:t>Maps</a:t>
            </a:r>
          </a:p>
          <a:p>
            <a:pPr>
              <a:buFont typeface="Wingdings" charset="0"/>
              <a:buChar char="Ø"/>
            </a:pPr>
            <a:r>
              <a:rPr lang="en-US" dirty="0">
                <a:latin typeface="Arial"/>
                <a:cs typeface="Arial"/>
              </a:rPr>
              <a:t> </a:t>
            </a:r>
            <a:r>
              <a:rPr lang="en-US" dirty="0" smtClean="0">
                <a:latin typeface="Arial"/>
                <a:cs typeface="Arial"/>
              </a:rPr>
              <a:t>Video/audio tapes</a:t>
            </a:r>
            <a:endParaRPr lang="en-US" dirty="0">
              <a:latin typeface="Arial"/>
              <a:cs typeface="Arial"/>
            </a:endParaRPr>
          </a:p>
          <a:p>
            <a:pPr>
              <a:buFont typeface="Wingdings" charset="0"/>
              <a:buChar char="Ø"/>
            </a:pPr>
            <a:r>
              <a:rPr lang="en-US" dirty="0">
                <a:latin typeface="Arial"/>
                <a:cs typeface="Arial"/>
              </a:rPr>
              <a:t>  Books in Genetics</a:t>
            </a:r>
          </a:p>
          <a:p>
            <a:endParaRPr lang="en-US" dirty="0"/>
          </a:p>
          <a:p>
            <a:endParaRPr lang="en-US" dirty="0"/>
          </a:p>
        </p:txBody>
      </p:sp>
      <p:sp>
        <p:nvSpPr>
          <p:cNvPr id="6" name="TextBox 5"/>
          <p:cNvSpPr txBox="1"/>
          <p:nvPr/>
        </p:nvSpPr>
        <p:spPr>
          <a:xfrm>
            <a:off x="0" y="5105400"/>
            <a:ext cx="7485643" cy="2031325"/>
          </a:xfrm>
          <a:prstGeom prst="rect">
            <a:avLst/>
          </a:prstGeom>
          <a:noFill/>
        </p:spPr>
        <p:txBody>
          <a:bodyPr wrap="none" rtlCol="0">
            <a:spAutoFit/>
          </a:bodyPr>
          <a:lstStyle/>
          <a:p>
            <a:r>
              <a:rPr lang="en-US" dirty="0"/>
              <a:t>The archives and the center contains 74 sub-collections (~1450 linear feet) </a:t>
            </a:r>
            <a:endParaRPr lang="en-US" dirty="0" smtClean="0"/>
          </a:p>
          <a:p>
            <a:r>
              <a:rPr lang="en-US" dirty="0" smtClean="0"/>
              <a:t>of </a:t>
            </a:r>
            <a:r>
              <a:rPr lang="en-US" dirty="0"/>
              <a:t>original </a:t>
            </a:r>
            <a:r>
              <a:rPr lang="en-US" dirty="0" smtClean="0"/>
              <a:t>documents and reprints. </a:t>
            </a:r>
            <a:endParaRPr lang="en-US" dirty="0"/>
          </a:p>
          <a:p>
            <a:r>
              <a:rPr lang="en-US" dirty="0"/>
              <a:t>Books: </a:t>
            </a:r>
            <a:r>
              <a:rPr lang="en-US" dirty="0" smtClean="0"/>
              <a:t>3,950 (from 1900 -)</a:t>
            </a:r>
            <a:endParaRPr lang="en-US" dirty="0"/>
          </a:p>
          <a:p>
            <a:r>
              <a:rPr lang="en-US" dirty="0" smtClean="0"/>
              <a:t>Reprints: 68,000 (1890- )</a:t>
            </a:r>
          </a:p>
          <a:p>
            <a:r>
              <a:rPr lang="en-US" dirty="0" smtClean="0"/>
              <a:t>Photos: 80,000 (from 1934-)</a:t>
            </a:r>
            <a:endParaRPr lang="en-US" dirty="0"/>
          </a:p>
          <a:p>
            <a:r>
              <a:rPr lang="en-US" dirty="0"/>
              <a:t>Oral history interviews 175</a:t>
            </a:r>
          </a:p>
          <a:p>
            <a:endParaRPr lang="en-US" dirty="0"/>
          </a:p>
        </p:txBody>
      </p:sp>
    </p:spTree>
    <p:extLst>
      <p:ext uri="{BB962C8B-B14F-4D97-AF65-F5344CB8AC3E}">
        <p14:creationId xmlns:p14="http://schemas.microsoft.com/office/powerpoint/2010/main" val="41691889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0"/>
            <a:ext cx="7772400" cy="685800"/>
          </a:xfrm>
        </p:spPr>
        <p:txBody>
          <a:bodyPr>
            <a:normAutofit/>
          </a:bodyPr>
          <a:lstStyle/>
          <a:p>
            <a:r>
              <a:rPr lang="en-US" sz="2400" b="1" dirty="0" smtClean="0">
                <a:ln w="1905"/>
                <a:solidFill>
                  <a:srgbClr val="FF6600"/>
                </a:solidFill>
                <a:effectLst>
                  <a:innerShdw blurRad="69850" dist="43180" dir="5400000">
                    <a:srgbClr val="000000">
                      <a:alpha val="65000"/>
                    </a:srgbClr>
                  </a:innerShdw>
                </a:effectLst>
                <a:latin typeface="Arial"/>
                <a:cs typeface="Arial"/>
              </a:rPr>
              <a:t>CSHL </a:t>
            </a:r>
            <a:r>
              <a:rPr lang="en-US" sz="2400" b="1" dirty="0" smtClean="0">
                <a:ln w="1905"/>
                <a:solidFill>
                  <a:srgbClr val="FF6600"/>
                </a:solidFill>
                <a:effectLst>
                  <a:innerShdw blurRad="69850" dist="43180" dir="5400000">
                    <a:srgbClr val="000000">
                      <a:alpha val="65000"/>
                    </a:srgbClr>
                  </a:innerShdw>
                </a:effectLst>
                <a:latin typeface="Arial"/>
                <a:cs typeface="Arial"/>
              </a:rPr>
              <a:t>Archives Digital </a:t>
            </a:r>
            <a:r>
              <a:rPr lang="en-US" sz="2400" b="1" dirty="0" smtClean="0">
                <a:ln w="1905"/>
                <a:solidFill>
                  <a:srgbClr val="FF6600"/>
                </a:solidFill>
                <a:effectLst>
                  <a:innerShdw blurRad="69850" dist="43180" dir="5400000">
                    <a:srgbClr val="000000">
                      <a:alpha val="65000"/>
                    </a:srgbClr>
                  </a:innerShdw>
                </a:effectLst>
                <a:latin typeface="Arial"/>
                <a:cs typeface="Arial"/>
              </a:rPr>
              <a:t>project </a:t>
            </a:r>
            <a:endParaRPr lang="en-US" sz="2400" b="1" dirty="0">
              <a:ln w="1905"/>
              <a:solidFill>
                <a:srgbClr val="FF6600"/>
              </a:solidFill>
              <a:effectLst>
                <a:innerShdw blurRad="69850" dist="43180" dir="5400000">
                  <a:srgbClr val="000000">
                    <a:alpha val="65000"/>
                  </a:srgbClr>
                </a:innerShdw>
              </a:effectLst>
              <a:latin typeface="Arial"/>
              <a:cs typeface="Arial"/>
            </a:endParaRPr>
          </a:p>
        </p:txBody>
      </p:sp>
      <p:graphicFrame>
        <p:nvGraphicFramePr>
          <p:cNvPr id="3075" name="Object 3"/>
          <p:cNvGraphicFramePr>
            <a:graphicFrameLocks noGrp="1" noChangeAspect="1"/>
          </p:cNvGraphicFramePr>
          <p:nvPr>
            <p:ph idx="1"/>
            <p:extLst>
              <p:ext uri="{D42A27DB-BD31-4B8C-83A1-F6EECF244321}">
                <p14:modId xmlns:p14="http://schemas.microsoft.com/office/powerpoint/2010/main" val="2772527458"/>
              </p:ext>
            </p:extLst>
          </p:nvPr>
        </p:nvGraphicFramePr>
        <p:xfrm>
          <a:off x="381000" y="685800"/>
          <a:ext cx="5125586" cy="2895600"/>
        </p:xfrm>
        <a:graphic>
          <a:graphicData uri="http://schemas.openxmlformats.org/presentationml/2006/ole">
            <mc:AlternateContent xmlns:mc="http://schemas.openxmlformats.org/markup-compatibility/2006">
              <mc:Choice xmlns:v="urn:schemas-microsoft-com:vml" Requires="v">
                <p:oleObj spid="_x0000_s5157" name="Image" r:id="rId4" imgW="12990476" imgH="7339683" progId="Photoshop.Image.7">
                  <p:embed/>
                </p:oleObj>
              </mc:Choice>
              <mc:Fallback>
                <p:oleObj name="Image" r:id="rId4" imgW="12990476" imgH="7339683"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685800"/>
                        <a:ext cx="5125586" cy="28956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419959114"/>
              </p:ext>
            </p:extLst>
          </p:nvPr>
        </p:nvGraphicFramePr>
        <p:xfrm>
          <a:off x="3581400" y="3661410"/>
          <a:ext cx="5486400" cy="3158490"/>
        </p:xfrm>
        <a:graphic>
          <a:graphicData uri="http://schemas.openxmlformats.org/presentationml/2006/ole">
            <mc:AlternateContent xmlns:mc="http://schemas.openxmlformats.org/markup-compatibility/2006">
              <mc:Choice xmlns:v="urn:schemas-microsoft-com:vml" Requires="v">
                <p:oleObj spid="_x0000_s5158" name="Image" r:id="rId6" imgW="12774603" imgH="7352381" progId="Photoshop.Image.7">
                  <p:embed/>
                </p:oleObj>
              </mc:Choice>
              <mc:Fallback>
                <p:oleObj name="Image" r:id="rId6" imgW="12774603" imgH="7352381"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3661410"/>
                        <a:ext cx="5486400" cy="315849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0608433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t_sr_frankl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9663"/>
            <a:ext cx="8686800" cy="5748337"/>
          </a:xfrm>
          <a:prstGeom prst="rect">
            <a:avLst/>
          </a:prstGeom>
          <a:noFill/>
          <a:extLst>
            <a:ext uri="{909E8E84-426E-40dd-AFC4-6F175D3DCCD1}">
              <a14:hiddenFill xmlns:a14="http://schemas.microsoft.com/office/drawing/2010/main">
                <a:solidFill>
                  <a:srgbClr val="FFFFFF"/>
                </a:solidFill>
              </a14:hiddenFill>
            </a:ext>
          </a:extLst>
        </p:spPr>
      </p:pic>
      <p:sp>
        <p:nvSpPr>
          <p:cNvPr id="26627" name="Text Box 3"/>
          <p:cNvSpPr txBox="1">
            <a:spLocks noChangeArrowheads="1"/>
          </p:cNvSpPr>
          <p:nvPr/>
        </p:nvSpPr>
        <p:spPr bwMode="auto">
          <a:xfrm>
            <a:off x="1660525" y="498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endParaRPr lang="en-US" sz="2400" b="1">
              <a:solidFill>
                <a:srgbClr val="D2B003"/>
              </a:solidFill>
              <a:latin typeface="Times New Roman" charset="0"/>
              <a:cs typeface="ＭＳ Ｐゴシック" charset="0"/>
            </a:endParaRPr>
          </a:p>
        </p:txBody>
      </p:sp>
      <p:sp>
        <p:nvSpPr>
          <p:cNvPr id="26628" name="Rectangle 4"/>
          <p:cNvSpPr>
            <a:spLocks noChangeArrowheads="1"/>
          </p:cNvSpPr>
          <p:nvPr/>
        </p:nvSpPr>
        <p:spPr bwMode="auto">
          <a:xfrm>
            <a:off x="762000" y="2286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400" b="1" dirty="0">
                <a:solidFill>
                  <a:srgbClr val="FF6600"/>
                </a:solidFill>
              </a:rPr>
              <a:t>Retrieved Records on Rosalind Franklin</a:t>
            </a:r>
          </a:p>
        </p:txBody>
      </p:sp>
    </p:spTree>
    <p:extLst>
      <p:ext uri="{BB962C8B-B14F-4D97-AF65-F5344CB8AC3E}">
        <p14:creationId xmlns:p14="http://schemas.microsoft.com/office/powerpoint/2010/main" val="16659422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2400" dirty="0" smtClean="0">
                <a:solidFill>
                  <a:srgbClr val="FF6600"/>
                </a:solidFill>
                <a:latin typeface="Arial"/>
                <a:cs typeface="Arial"/>
              </a:rPr>
              <a:t>From Herman Muller Collection</a:t>
            </a:r>
            <a:endParaRPr lang="en-US" sz="2400" dirty="0">
              <a:solidFill>
                <a:srgbClr val="FF6600"/>
              </a:solidFill>
              <a:latin typeface="Arial"/>
              <a:cs typeface="Arial"/>
            </a:endParaRPr>
          </a:p>
        </p:txBody>
      </p:sp>
      <p:pic>
        <p:nvPicPr>
          <p:cNvPr id="6" name="Content Placeholder 5" descr="Screen shot 2013-10-18 at 3.10.22 PM.png"/>
          <p:cNvPicPr>
            <a:picLocks noGrp="1" noChangeAspect="1"/>
          </p:cNvPicPr>
          <p:nvPr>
            <p:ph idx="1"/>
          </p:nvPr>
        </p:nvPicPr>
        <p:blipFill>
          <a:blip r:embed="rId2">
            <a:extLst>
              <a:ext uri="{28A0092B-C50C-407E-A947-70E740481C1C}">
                <a14:useLocalDpi xmlns:a14="http://schemas.microsoft.com/office/drawing/2010/main" val="0"/>
              </a:ext>
            </a:extLst>
          </a:blip>
          <a:srcRect t="1487" b="1487"/>
          <a:stretch>
            <a:fillRect/>
          </a:stretch>
        </p:blipFill>
        <p:spPr>
          <a:xfrm>
            <a:off x="124070" y="990600"/>
            <a:ext cx="8867530" cy="4876800"/>
          </a:xfrm>
        </p:spPr>
      </p:pic>
      <p:sp>
        <p:nvSpPr>
          <p:cNvPr id="3" name="TextBox 2"/>
          <p:cNvSpPr txBox="1"/>
          <p:nvPr/>
        </p:nvSpPr>
        <p:spPr>
          <a:xfrm>
            <a:off x="5776509" y="6056293"/>
            <a:ext cx="3367491" cy="954107"/>
          </a:xfrm>
          <a:prstGeom prst="rect">
            <a:avLst/>
          </a:prstGeom>
          <a:noFill/>
        </p:spPr>
        <p:txBody>
          <a:bodyPr wrap="none" rtlCol="0">
            <a:spAutoFit/>
          </a:bodyPr>
          <a:lstStyle/>
          <a:p>
            <a:r>
              <a:rPr lang="en-US" sz="1400" dirty="0">
                <a:latin typeface="Arial"/>
                <a:cs typeface="Arial"/>
              </a:rPr>
              <a:t>Mila Pollock</a:t>
            </a:r>
          </a:p>
          <a:p>
            <a:r>
              <a:rPr lang="en-US" sz="1400" dirty="0">
                <a:latin typeface="Arial"/>
                <a:cs typeface="Arial"/>
              </a:rPr>
              <a:t>History of Restriction Enzymes Meeting, </a:t>
            </a:r>
          </a:p>
          <a:p>
            <a:r>
              <a:rPr lang="en-US" sz="1400" dirty="0">
                <a:latin typeface="Arial"/>
                <a:cs typeface="Arial"/>
              </a:rPr>
              <a:t>CSHL, October 19-21, 2013</a:t>
            </a:r>
          </a:p>
          <a:p>
            <a:endParaRPr lang="en-US" sz="1400" dirty="0">
              <a:latin typeface="Arial"/>
              <a:cs typeface="Arial"/>
            </a:endParaRPr>
          </a:p>
        </p:txBody>
      </p:sp>
    </p:spTree>
    <p:extLst>
      <p:ext uri="{BB962C8B-B14F-4D97-AF65-F5344CB8AC3E}">
        <p14:creationId xmlns:p14="http://schemas.microsoft.com/office/powerpoint/2010/main" val="94777572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1115</TotalTime>
  <Words>1205</Words>
  <Application>Microsoft Macintosh PowerPoint</Application>
  <PresentationFormat>On-screen Show (4:3)</PresentationFormat>
  <Paragraphs>178</Paragraphs>
  <Slides>14</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6" baseType="lpstr">
      <vt:lpstr>Office Theme</vt:lpstr>
      <vt:lpstr>Image</vt:lpstr>
      <vt:lpstr>Illuminating the History of Science   The importance of Historical Archives </vt:lpstr>
      <vt:lpstr>Communicating Science</vt:lpstr>
      <vt:lpstr>PowerPoint Presentation</vt:lpstr>
      <vt:lpstr>Collections on Special Subjects</vt:lpstr>
      <vt:lpstr>How New Collections  are Handled</vt:lpstr>
      <vt:lpstr>PowerPoint Presentation</vt:lpstr>
      <vt:lpstr>CSHL Archives Digital project </vt:lpstr>
      <vt:lpstr>PowerPoint Presentation</vt:lpstr>
      <vt:lpstr>From Herman Muller Collection</vt:lpstr>
      <vt:lpstr> </vt:lpstr>
      <vt:lpstr>CSHL Archives in Use</vt:lpstr>
      <vt:lpstr>PowerPoint Presentation</vt:lpstr>
      <vt:lpstr>PowerPoint Presentation</vt:lpstr>
      <vt:lpstr>PowerPoint Presentation</vt:lpstr>
    </vt:vector>
  </TitlesOfParts>
  <Company>Cold Spring Harbor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Wieber, Judith</dc:creator>
  <cp:lastModifiedBy>Mila Pollock</cp:lastModifiedBy>
  <cp:revision>70</cp:revision>
  <dcterms:created xsi:type="dcterms:W3CDTF">2013-10-15T15:03:59Z</dcterms:created>
  <dcterms:modified xsi:type="dcterms:W3CDTF">2013-10-19T21:12:55Z</dcterms:modified>
</cp:coreProperties>
</file>