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2" r:id="rId2"/>
  </p:sldMasterIdLst>
  <p:notesMasterIdLst>
    <p:notesMasterId r:id="rId33"/>
  </p:notesMasterIdLst>
  <p:sldIdLst>
    <p:sldId id="256" r:id="rId3"/>
    <p:sldId id="515" r:id="rId4"/>
    <p:sldId id="517" r:id="rId5"/>
    <p:sldId id="516" r:id="rId6"/>
    <p:sldId id="519" r:id="rId7"/>
    <p:sldId id="523" r:id="rId8"/>
    <p:sldId id="535" r:id="rId9"/>
    <p:sldId id="534" r:id="rId10"/>
    <p:sldId id="528" r:id="rId11"/>
    <p:sldId id="522" r:id="rId12"/>
    <p:sldId id="520" r:id="rId13"/>
    <p:sldId id="521" r:id="rId14"/>
    <p:sldId id="536" r:id="rId15"/>
    <p:sldId id="524" r:id="rId16"/>
    <p:sldId id="525" r:id="rId17"/>
    <p:sldId id="526" r:id="rId18"/>
    <p:sldId id="538" r:id="rId19"/>
    <p:sldId id="537" r:id="rId20"/>
    <p:sldId id="527" r:id="rId21"/>
    <p:sldId id="529" r:id="rId22"/>
    <p:sldId id="530" r:id="rId23"/>
    <p:sldId id="531" r:id="rId24"/>
    <p:sldId id="532" r:id="rId25"/>
    <p:sldId id="456" r:id="rId26"/>
    <p:sldId id="487" r:id="rId27"/>
    <p:sldId id="510" r:id="rId28"/>
    <p:sldId id="479" r:id="rId29"/>
    <p:sldId id="499" r:id="rId30"/>
    <p:sldId id="488" r:id="rId31"/>
    <p:sldId id="445" r:id="rId3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3300"/>
    <a:srgbClr val="3366FF"/>
    <a:srgbClr val="00CC66"/>
    <a:srgbClr val="0000CC"/>
    <a:srgbClr val="66CCFF"/>
    <a:srgbClr val="3333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16" autoAdjust="0"/>
    <p:restoredTop sz="94676" autoAdjust="0"/>
  </p:normalViewPr>
  <p:slideViewPr>
    <p:cSldViewPr snapToGrid="0">
      <p:cViewPr varScale="1">
        <p:scale>
          <a:sx n="87" d="100"/>
          <a:sy n="87" d="100"/>
        </p:scale>
        <p:origin x="-1602" y="-84"/>
      </p:cViewPr>
      <p:guideLst>
        <p:guide orient="horz" pos="2160"/>
        <p:guide pos="2880"/>
      </p:guideLst>
    </p:cSldViewPr>
  </p:slideViewPr>
  <p:outlineViewPr>
    <p:cViewPr>
      <p:scale>
        <a:sx n="33" d="100"/>
        <a:sy n="33" d="100"/>
      </p:scale>
      <p:origin x="264" y="481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4610E0F-BA0D-4FB2-84DB-68FBE258468A}" type="datetimeFigureOut">
              <a:rPr lang="de-DE"/>
              <a:pPr>
                <a:defRPr/>
              </a:pPr>
              <a:t>20.10.2013</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A368F4D-315B-4BFF-AD16-5EDFB3C8988F}" type="slidenum">
              <a:rPr lang="en-US"/>
              <a:pPr>
                <a:defRPr/>
              </a:pPr>
              <a:t>‹Nr.›</a:t>
            </a:fld>
            <a:endParaRPr lang="en-US"/>
          </a:p>
        </p:txBody>
      </p:sp>
    </p:spTree>
    <p:extLst>
      <p:ext uri="{BB962C8B-B14F-4D97-AF65-F5344CB8AC3E}">
        <p14:creationId xmlns:p14="http://schemas.microsoft.com/office/powerpoint/2010/main" val="9119371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0A368F4D-315B-4BFF-AD16-5EDFB3C8988F}" type="slidenum">
              <a:rPr lang="en-US" smtClean="0"/>
              <a:pPr>
                <a:defRPr/>
              </a:pPr>
              <a:t>20</a:t>
            </a:fld>
            <a:endParaRPr lang="en-US"/>
          </a:p>
        </p:txBody>
      </p:sp>
    </p:spTree>
    <p:extLst>
      <p:ext uri="{BB962C8B-B14F-4D97-AF65-F5344CB8AC3E}">
        <p14:creationId xmlns:p14="http://schemas.microsoft.com/office/powerpoint/2010/main" val="37471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de-DE"/>
              <a:t>Titelmasterformat durch Klicken bearbeiten</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 typeface="Verdana" pitchFamily="34" charset="0"/>
              <a:buNone/>
              <a:defRPr/>
            </a:lvl1pPr>
          </a:lstStyle>
          <a:p>
            <a:r>
              <a:rPr lang="de-DE"/>
              <a:t>Formatvorlage des Untertitelmasters durch Klicken bearbeiten</a:t>
            </a:r>
          </a:p>
        </p:txBody>
      </p:sp>
      <p:sp>
        <p:nvSpPr>
          <p:cNvPr id="2" name="Textfeld 1"/>
          <p:cNvSpPr txBox="1"/>
          <p:nvPr userDrawn="1"/>
        </p:nvSpPr>
        <p:spPr>
          <a:xfrm>
            <a:off x="-59376" y="6589112"/>
            <a:ext cx="581891" cy="261610"/>
          </a:xfrm>
          <a:prstGeom prst="rect">
            <a:avLst/>
          </a:prstGeom>
          <a:noFill/>
        </p:spPr>
        <p:txBody>
          <a:bodyPr wrap="square" rtlCol="0">
            <a:spAutoFit/>
          </a:bodyPr>
          <a:lstStyle/>
          <a:p>
            <a:fld id="{A55FCBDA-E31B-462E-AEB7-F793690D411D}" type="slidenum">
              <a:rPr lang="de-DE" sz="1100" smtClean="0">
                <a:solidFill>
                  <a:schemeClr val="bg1">
                    <a:lumMod val="65000"/>
                  </a:schemeClr>
                </a:solidFill>
              </a:rPr>
              <a:pPr/>
              <a:t>‹Nr.›</a:t>
            </a:fld>
            <a:endParaRPr lang="de-DE" sz="1100" dirty="0">
              <a:solidFill>
                <a:schemeClr val="bg1">
                  <a:lumMod val="65000"/>
                </a:scheme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61071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610711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04200" cy="8509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7815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7815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Titel 1"/>
          <p:cNvSpPr>
            <a:spLocks noGrp="1"/>
          </p:cNvSpPr>
          <p:nvPr>
            <p:ph type="title"/>
          </p:nvPr>
        </p:nvSpPr>
        <p:spPr>
          <a:xfrm>
            <a:off x="250825" y="87313"/>
            <a:ext cx="8642350" cy="611187"/>
          </a:xfrm>
          <a:prstGeom prst="rect">
            <a:avLst/>
          </a:prstGeom>
        </p:spPr>
        <p:txBody>
          <a:bodyPr/>
          <a:lstStyle>
            <a:lvl1pPr algn="l">
              <a:defRPr sz="2800">
                <a:solidFill>
                  <a:srgbClr val="0A50A0"/>
                </a:solidFill>
                <a:latin typeface="Comic Sans MS" pitchFamily="66" charset="0"/>
              </a:defRPr>
            </a:lvl1pPr>
          </a:lstStyle>
          <a:p>
            <a:endParaRPr lang="de-DE" dirty="0"/>
          </a:p>
        </p:txBody>
      </p:sp>
    </p:spTree>
    <p:extLst>
      <p:ext uri="{BB962C8B-B14F-4D97-AF65-F5344CB8AC3E}">
        <p14:creationId xmlns:p14="http://schemas.microsoft.com/office/powerpoint/2010/main" val="26847630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Titel 1"/>
          <p:cNvSpPr>
            <a:spLocks noGrp="1"/>
          </p:cNvSpPr>
          <p:nvPr>
            <p:ph type="title"/>
          </p:nvPr>
        </p:nvSpPr>
        <p:spPr>
          <a:xfrm>
            <a:off x="250130" y="87313"/>
            <a:ext cx="8642350" cy="611187"/>
          </a:xfrm>
          <a:prstGeom prst="rect">
            <a:avLst/>
          </a:prstGeom>
        </p:spPr>
        <p:txBody>
          <a:bodyPr/>
          <a:lstStyle>
            <a:lvl1pPr algn="l">
              <a:defRPr sz="2800">
                <a:solidFill>
                  <a:srgbClr val="0A50A0"/>
                </a:solidFill>
                <a:latin typeface="Comic Sans MS" pitchFamily="66" charset="0"/>
              </a:defRPr>
            </a:lvl1pPr>
          </a:lstStyle>
          <a:p>
            <a:r>
              <a:rPr lang="en-US" dirty="0" smtClean="0"/>
              <a:t>Targets for gene therapy approaches</a:t>
            </a:r>
            <a:endParaRPr lang="de-DE" dirty="0"/>
          </a:p>
        </p:txBody>
      </p:sp>
    </p:spTree>
    <p:extLst>
      <p:ext uri="{BB962C8B-B14F-4D97-AF65-F5344CB8AC3E}">
        <p14:creationId xmlns:p14="http://schemas.microsoft.com/office/powerpoint/2010/main" val="17639106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883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04200" cy="8509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781550"/>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9056277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04200" cy="8509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781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781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723062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04200" cy="8509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781550"/>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69498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04200" cy="850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Titelmasterformat</a:t>
            </a:r>
          </a:p>
        </p:txBody>
      </p:sp>
      <p:sp>
        <p:nvSpPr>
          <p:cNvPr id="4099" name="Rectangle 3"/>
          <p:cNvSpPr>
            <a:spLocks noGrp="1" noChangeArrowheads="1"/>
          </p:cNvSpPr>
          <p:nvPr>
            <p:ph type="body" idx="1"/>
          </p:nvPr>
        </p:nvSpPr>
        <p:spPr bwMode="auto">
          <a:xfrm>
            <a:off x="457200" y="1600200"/>
            <a:ext cx="8229600"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31" name="Line 7"/>
          <p:cNvSpPr>
            <a:spLocks noChangeShapeType="1"/>
          </p:cNvSpPr>
          <p:nvPr/>
        </p:nvSpPr>
        <p:spPr bwMode="auto">
          <a:xfrm>
            <a:off x="468313" y="1133475"/>
            <a:ext cx="8207375" cy="0"/>
          </a:xfrm>
          <a:prstGeom prst="line">
            <a:avLst/>
          </a:prstGeom>
          <a:noFill/>
          <a:ln w="25400">
            <a:solidFill>
              <a:srgbClr val="B4B4B4">
                <a:alpha val="14999"/>
              </a:srgbClr>
            </a:solidFill>
            <a:round/>
            <a:headEnd/>
            <a:tailEnd/>
          </a:ln>
          <a:effectLst/>
        </p:spPr>
        <p:txBody>
          <a:bodyPr/>
          <a:lstStyle/>
          <a:p>
            <a:pPr>
              <a:defRPr/>
            </a:pPr>
            <a:endParaRPr lang="en-US"/>
          </a:p>
        </p:txBody>
      </p:sp>
      <p:sp>
        <p:nvSpPr>
          <p:cNvPr id="1044" name="Line 20"/>
          <p:cNvSpPr>
            <a:spLocks noChangeShapeType="1"/>
          </p:cNvSpPr>
          <p:nvPr/>
        </p:nvSpPr>
        <p:spPr bwMode="auto">
          <a:xfrm>
            <a:off x="950913" y="1184275"/>
            <a:ext cx="7724775" cy="0"/>
          </a:xfrm>
          <a:prstGeom prst="line">
            <a:avLst/>
          </a:prstGeom>
          <a:noFill/>
          <a:ln w="25400">
            <a:solidFill>
              <a:srgbClr val="FEECFC">
                <a:alpha val="55000"/>
              </a:srgbClr>
            </a:solidFill>
            <a:round/>
            <a:headEnd/>
            <a:tailEnd/>
          </a:ln>
          <a:effectLst/>
        </p:spPr>
        <p:txBody>
          <a:bodyPr/>
          <a:lstStyle/>
          <a:p>
            <a:pPr>
              <a:defRPr/>
            </a:pPr>
            <a:endParaRPr lang="en-US"/>
          </a:p>
        </p:txBody>
      </p:sp>
      <p:sp>
        <p:nvSpPr>
          <p:cNvPr id="1045" name="Line 21"/>
          <p:cNvSpPr>
            <a:spLocks noChangeShapeType="1"/>
          </p:cNvSpPr>
          <p:nvPr/>
        </p:nvSpPr>
        <p:spPr bwMode="auto">
          <a:xfrm>
            <a:off x="696913" y="1158875"/>
            <a:ext cx="7978775" cy="0"/>
          </a:xfrm>
          <a:prstGeom prst="line">
            <a:avLst/>
          </a:prstGeom>
          <a:noFill/>
          <a:ln w="25400">
            <a:solidFill>
              <a:srgbClr val="004200">
                <a:alpha val="24001"/>
              </a:srgbClr>
            </a:solidFill>
            <a:round/>
            <a:headEnd/>
            <a:tailEnd/>
          </a:ln>
          <a:effectLst/>
        </p:spPr>
        <p:txBody>
          <a:bodyPr/>
          <a:lstStyle/>
          <a:p>
            <a:pPr>
              <a:defRPr/>
            </a:pPr>
            <a:endParaRPr lang="en-US"/>
          </a:p>
        </p:txBody>
      </p:sp>
      <p:sp>
        <p:nvSpPr>
          <p:cNvPr id="2" name="Rechteck 1"/>
          <p:cNvSpPr/>
          <p:nvPr userDrawn="1"/>
        </p:nvSpPr>
        <p:spPr>
          <a:xfrm>
            <a:off x="0" y="6607418"/>
            <a:ext cx="530915" cy="261610"/>
          </a:xfrm>
          <a:prstGeom prst="rect">
            <a:avLst/>
          </a:prstGeom>
        </p:spPr>
        <p:txBody>
          <a:bodyPr wrap="none">
            <a:spAutoFit/>
          </a:bodyPr>
          <a:lstStyle/>
          <a:p>
            <a:fld id="{A55FCBDA-E31B-462E-AEB7-F793690D411D}" type="slidenum">
              <a:rPr lang="de-DE" sz="1100" smtClean="0">
                <a:solidFill>
                  <a:schemeClr val="bg1">
                    <a:lumMod val="65000"/>
                  </a:schemeClr>
                </a:solidFill>
              </a:rPr>
              <a:pPr/>
              <a:t>‹Nr.›</a:t>
            </a:fld>
            <a:endParaRPr lang="de-DE" sz="1100" dirty="0"/>
          </a:p>
        </p:txBody>
      </p:sp>
    </p:spTree>
  </p:cSld>
  <p:clrMap bg1="lt1" tx1="dk1" bg2="lt2" tx2="dk2" accent1="accent1" accent2="accent2" accent3="accent3" accent4="accent4" accent5="accent5" accent6="accent6" hlink="hlink" folHlink="folHlink"/>
  <p:sldLayoutIdLst>
    <p:sldLayoutId id="2147483751" r:id="rId1"/>
    <p:sldLayoutId id="2147483750" r:id="rId2"/>
    <p:sldLayoutId id="2147483749" r:id="rId3"/>
    <p:sldLayoutId id="2147483748" r:id="rId4"/>
    <p:sldLayoutId id="2147483747" r:id="rId5"/>
    <p:sldLayoutId id="2147483746" r:id="rId6"/>
    <p:sldLayoutId id="2147483745" r:id="rId7"/>
    <p:sldLayoutId id="2147483744" r:id="rId8"/>
    <p:sldLayoutId id="2147483743" r:id="rId9"/>
    <p:sldLayoutId id="2147483742" r:id="rId10"/>
    <p:sldLayoutId id="2147483741" r:id="rId11"/>
    <p:sldLayoutId id="2147483740"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200">
          <a:solidFill>
            <a:srgbClr val="002368"/>
          </a:solidFill>
          <a:latin typeface="+mj-lt"/>
          <a:ea typeface="+mj-ea"/>
          <a:cs typeface="+mj-cs"/>
        </a:defRPr>
      </a:lvl1pPr>
      <a:lvl2pPr algn="ctr" rtl="0" eaLnBrk="0" fontAlgn="base" hangingPunct="0">
        <a:spcBef>
          <a:spcPct val="0"/>
        </a:spcBef>
        <a:spcAft>
          <a:spcPct val="0"/>
        </a:spcAft>
        <a:defRPr sz="3200">
          <a:solidFill>
            <a:srgbClr val="002368"/>
          </a:solidFill>
          <a:latin typeface="Verdana" pitchFamily="34" charset="0"/>
        </a:defRPr>
      </a:lvl2pPr>
      <a:lvl3pPr algn="ctr" rtl="0" eaLnBrk="0" fontAlgn="base" hangingPunct="0">
        <a:spcBef>
          <a:spcPct val="0"/>
        </a:spcBef>
        <a:spcAft>
          <a:spcPct val="0"/>
        </a:spcAft>
        <a:defRPr sz="3200">
          <a:solidFill>
            <a:srgbClr val="002368"/>
          </a:solidFill>
          <a:latin typeface="Verdana" pitchFamily="34" charset="0"/>
        </a:defRPr>
      </a:lvl3pPr>
      <a:lvl4pPr algn="ctr" rtl="0" eaLnBrk="0" fontAlgn="base" hangingPunct="0">
        <a:spcBef>
          <a:spcPct val="0"/>
        </a:spcBef>
        <a:spcAft>
          <a:spcPct val="0"/>
        </a:spcAft>
        <a:defRPr sz="3200">
          <a:solidFill>
            <a:srgbClr val="002368"/>
          </a:solidFill>
          <a:latin typeface="Verdana" pitchFamily="34" charset="0"/>
        </a:defRPr>
      </a:lvl4pPr>
      <a:lvl5pPr algn="ctr" rtl="0" eaLnBrk="0" fontAlgn="base" hangingPunct="0">
        <a:spcBef>
          <a:spcPct val="0"/>
        </a:spcBef>
        <a:spcAft>
          <a:spcPct val="0"/>
        </a:spcAft>
        <a:defRPr sz="3200">
          <a:solidFill>
            <a:srgbClr val="002368"/>
          </a:solidFill>
          <a:latin typeface="Verdana" pitchFamily="34" charset="0"/>
        </a:defRPr>
      </a:lvl5pPr>
      <a:lvl6pPr marL="457200" algn="ctr" rtl="0" fontAlgn="base">
        <a:spcBef>
          <a:spcPct val="0"/>
        </a:spcBef>
        <a:spcAft>
          <a:spcPct val="0"/>
        </a:spcAft>
        <a:defRPr sz="3200">
          <a:solidFill>
            <a:srgbClr val="002368"/>
          </a:solidFill>
          <a:latin typeface="Verdana" pitchFamily="34" charset="0"/>
        </a:defRPr>
      </a:lvl6pPr>
      <a:lvl7pPr marL="914400" algn="ctr" rtl="0" fontAlgn="base">
        <a:spcBef>
          <a:spcPct val="0"/>
        </a:spcBef>
        <a:spcAft>
          <a:spcPct val="0"/>
        </a:spcAft>
        <a:defRPr sz="3200">
          <a:solidFill>
            <a:srgbClr val="002368"/>
          </a:solidFill>
          <a:latin typeface="Verdana" pitchFamily="34" charset="0"/>
        </a:defRPr>
      </a:lvl7pPr>
      <a:lvl8pPr marL="1371600" algn="ctr" rtl="0" fontAlgn="base">
        <a:spcBef>
          <a:spcPct val="0"/>
        </a:spcBef>
        <a:spcAft>
          <a:spcPct val="0"/>
        </a:spcAft>
        <a:defRPr sz="3200">
          <a:solidFill>
            <a:srgbClr val="002368"/>
          </a:solidFill>
          <a:latin typeface="Verdana" pitchFamily="34" charset="0"/>
        </a:defRPr>
      </a:lvl8pPr>
      <a:lvl9pPr marL="1828800" algn="ctr" rtl="0" fontAlgn="base">
        <a:spcBef>
          <a:spcPct val="0"/>
        </a:spcBef>
        <a:spcAft>
          <a:spcPct val="0"/>
        </a:spcAft>
        <a:defRPr sz="3200">
          <a:solidFill>
            <a:srgbClr val="002368"/>
          </a:solidFill>
          <a:latin typeface="Verdana" pitchFamily="34" charset="0"/>
        </a:defRPr>
      </a:lvl9pPr>
    </p:titleStyle>
    <p:bodyStyle>
      <a:lvl1pPr marL="342900" indent="-342900" algn="l" rtl="0" eaLnBrk="0" fontAlgn="base" hangingPunct="0">
        <a:spcBef>
          <a:spcPct val="20000"/>
        </a:spcBef>
        <a:spcAft>
          <a:spcPct val="0"/>
        </a:spcAft>
        <a:buClr>
          <a:srgbClr val="002368"/>
        </a:buClr>
        <a:buSzPct val="90000"/>
        <a:buFont typeface="Verdana"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Line 112"/>
          <p:cNvSpPr>
            <a:spLocks noChangeShapeType="1"/>
          </p:cNvSpPr>
          <p:nvPr userDrawn="1"/>
        </p:nvSpPr>
        <p:spPr bwMode="auto">
          <a:xfrm>
            <a:off x="250825" y="727075"/>
            <a:ext cx="8637588" cy="0"/>
          </a:xfrm>
          <a:prstGeom prst="line">
            <a:avLst/>
          </a:prstGeom>
          <a:noFill/>
          <a:ln w="8001">
            <a:solidFill>
              <a:schemeClr val="tx1"/>
            </a:solidFill>
            <a:round/>
            <a:headEnd/>
            <a:tailEnd/>
          </a:ln>
          <a:effectLst/>
        </p:spPr>
        <p:txBody>
          <a:bodyPr/>
          <a:lstStyle/>
          <a:p>
            <a:pPr>
              <a:defRPr/>
            </a:pPr>
            <a:endParaRPr lang="de-DE">
              <a:solidFill>
                <a:prstClr val="black"/>
              </a:solidFill>
              <a:latin typeface="Arial" pitchFamily="34" charset="0"/>
            </a:endParaRPr>
          </a:p>
        </p:txBody>
      </p:sp>
    </p:spTree>
    <p:extLst>
      <p:ext uri="{BB962C8B-B14F-4D97-AF65-F5344CB8AC3E}">
        <p14:creationId xmlns:p14="http://schemas.microsoft.com/office/powerpoint/2010/main" val="99049511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roberts@neb.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www.uni-giessen.de/cms/fbz/fb08/biologie/biochem/international-networks/gradu/image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17"/>
          <p:cNvGrpSpPr>
            <a:grpSpLocks/>
          </p:cNvGrpSpPr>
          <p:nvPr/>
        </p:nvGrpSpPr>
        <p:grpSpPr bwMode="auto">
          <a:xfrm>
            <a:off x="506413" y="1412875"/>
            <a:ext cx="8207375" cy="50800"/>
            <a:chOff x="295" y="714"/>
            <a:chExt cx="5170" cy="32"/>
          </a:xfrm>
        </p:grpSpPr>
        <p:sp>
          <p:nvSpPr>
            <p:cNvPr id="6158" name="Line 14"/>
            <p:cNvSpPr>
              <a:spLocks noChangeShapeType="1"/>
            </p:cNvSpPr>
            <p:nvPr/>
          </p:nvSpPr>
          <p:spPr bwMode="auto">
            <a:xfrm>
              <a:off x="295" y="714"/>
              <a:ext cx="5170" cy="0"/>
            </a:xfrm>
            <a:prstGeom prst="line">
              <a:avLst/>
            </a:prstGeom>
            <a:noFill/>
            <a:ln w="25400">
              <a:solidFill>
                <a:srgbClr val="B4B4B4">
                  <a:alpha val="14902"/>
                </a:srgbClr>
              </a:solidFill>
              <a:round/>
              <a:headEnd/>
              <a:tailEnd/>
            </a:ln>
          </p:spPr>
          <p:txBody>
            <a:bodyPr/>
            <a:lstStyle/>
            <a:p>
              <a:endParaRPr lang="de-DE"/>
            </a:p>
          </p:txBody>
        </p:sp>
        <p:sp>
          <p:nvSpPr>
            <p:cNvPr id="6159" name="Line 15"/>
            <p:cNvSpPr>
              <a:spLocks noChangeShapeType="1"/>
            </p:cNvSpPr>
            <p:nvPr/>
          </p:nvSpPr>
          <p:spPr bwMode="auto">
            <a:xfrm>
              <a:off x="599" y="746"/>
              <a:ext cx="4866" cy="0"/>
            </a:xfrm>
            <a:prstGeom prst="line">
              <a:avLst/>
            </a:prstGeom>
            <a:noFill/>
            <a:ln w="25400">
              <a:solidFill>
                <a:srgbClr val="FEECFC">
                  <a:alpha val="54901"/>
                </a:srgbClr>
              </a:solidFill>
              <a:round/>
              <a:headEnd/>
              <a:tailEnd/>
            </a:ln>
          </p:spPr>
          <p:txBody>
            <a:bodyPr/>
            <a:lstStyle/>
            <a:p>
              <a:endParaRPr lang="de-DE"/>
            </a:p>
          </p:txBody>
        </p:sp>
        <p:sp>
          <p:nvSpPr>
            <p:cNvPr id="6160" name="Line 16"/>
            <p:cNvSpPr>
              <a:spLocks noChangeShapeType="1"/>
            </p:cNvSpPr>
            <p:nvPr/>
          </p:nvSpPr>
          <p:spPr bwMode="auto">
            <a:xfrm>
              <a:off x="439" y="730"/>
              <a:ext cx="5026" cy="0"/>
            </a:xfrm>
            <a:prstGeom prst="line">
              <a:avLst/>
            </a:prstGeom>
            <a:noFill/>
            <a:ln w="25400">
              <a:solidFill>
                <a:srgbClr val="004200">
                  <a:alpha val="23921"/>
                </a:srgbClr>
              </a:solidFill>
              <a:round/>
              <a:headEnd/>
              <a:tailEnd/>
            </a:ln>
          </p:spPr>
          <p:txBody>
            <a:bodyPr/>
            <a:lstStyle/>
            <a:p>
              <a:endParaRPr lang="de-DE"/>
            </a:p>
          </p:txBody>
        </p:sp>
      </p:grpSp>
      <p:pic>
        <p:nvPicPr>
          <p:cNvPr id="6150" name="Picture 25" descr="jlu-logo-600"/>
          <p:cNvPicPr>
            <a:picLocks noChangeAspect="1" noChangeArrowheads="1"/>
          </p:cNvPicPr>
          <p:nvPr/>
        </p:nvPicPr>
        <p:blipFill>
          <a:blip r:embed="rId2" cstate="print"/>
          <a:srcRect/>
          <a:stretch>
            <a:fillRect/>
          </a:stretch>
        </p:blipFill>
        <p:spPr bwMode="auto">
          <a:xfrm>
            <a:off x="6870700" y="387350"/>
            <a:ext cx="1828800" cy="649288"/>
          </a:xfrm>
          <a:prstGeom prst="rect">
            <a:avLst/>
          </a:prstGeom>
          <a:noFill/>
          <a:ln w="9525">
            <a:noFill/>
            <a:miter lim="800000"/>
            <a:headEnd/>
            <a:tailEnd/>
          </a:ln>
        </p:spPr>
      </p:pic>
      <p:sp>
        <p:nvSpPr>
          <p:cNvPr id="6162" name="Text Box 18"/>
          <p:cNvSpPr txBox="1">
            <a:spLocks noChangeArrowheads="1"/>
          </p:cNvSpPr>
          <p:nvPr/>
        </p:nvSpPr>
        <p:spPr bwMode="auto">
          <a:xfrm>
            <a:off x="1081989" y="1766887"/>
            <a:ext cx="7158037" cy="1138773"/>
          </a:xfrm>
          <a:prstGeom prst="rect">
            <a:avLst/>
          </a:prstGeom>
          <a:noFill/>
          <a:ln w="9525">
            <a:noFill/>
            <a:miter lim="800000"/>
            <a:headEnd/>
            <a:tailEnd/>
          </a:ln>
          <a:effectLst/>
        </p:spPr>
        <p:txBody>
          <a:bodyPr>
            <a:spAutoFit/>
          </a:bodyPr>
          <a:lstStyle/>
          <a:p>
            <a:pPr algn="ctr">
              <a:spcBef>
                <a:spcPct val="50000"/>
              </a:spcBef>
            </a:pPr>
            <a:r>
              <a:rPr lang="de-DE" sz="3200" dirty="0" smtClean="0">
                <a:solidFill>
                  <a:srgbClr val="3333FF"/>
                </a:solidFill>
                <a:latin typeface="Calibri" pitchFamily="34" charset="0"/>
                <a:cs typeface="Calibri" pitchFamily="34" charset="0"/>
              </a:rPr>
              <a:t>The </a:t>
            </a:r>
            <a:r>
              <a:rPr lang="de-DE" sz="3200" dirty="0" err="1" smtClean="0">
                <a:solidFill>
                  <a:srgbClr val="3333FF"/>
                </a:solidFill>
                <a:latin typeface="Calibri" pitchFamily="34" charset="0"/>
                <a:cs typeface="Calibri" pitchFamily="34" charset="0"/>
              </a:rPr>
              <a:t>History</a:t>
            </a:r>
            <a:r>
              <a:rPr lang="de-DE" sz="3200" dirty="0" smtClean="0">
                <a:solidFill>
                  <a:srgbClr val="3333FF"/>
                </a:solidFill>
                <a:latin typeface="Calibri" pitchFamily="34" charset="0"/>
                <a:cs typeface="Calibri" pitchFamily="34" charset="0"/>
              </a:rPr>
              <a:t> </a:t>
            </a:r>
            <a:r>
              <a:rPr lang="de-DE" sz="3200" dirty="0" err="1" smtClean="0">
                <a:solidFill>
                  <a:srgbClr val="3333FF"/>
                </a:solidFill>
                <a:latin typeface="Calibri" pitchFamily="34" charset="0"/>
                <a:cs typeface="Calibri" pitchFamily="34" charset="0"/>
              </a:rPr>
              <a:t>of</a:t>
            </a:r>
            <a:r>
              <a:rPr lang="de-DE" sz="3200" dirty="0" smtClean="0">
                <a:solidFill>
                  <a:srgbClr val="3333FF"/>
                </a:solidFill>
                <a:latin typeface="Calibri" pitchFamily="34" charset="0"/>
                <a:cs typeface="Calibri" pitchFamily="34" charset="0"/>
              </a:rPr>
              <a:t> </a:t>
            </a:r>
            <a:r>
              <a:rPr lang="de-DE" sz="3200" dirty="0" err="1" smtClean="0">
                <a:solidFill>
                  <a:srgbClr val="3333FF"/>
                </a:solidFill>
                <a:latin typeface="Calibri" pitchFamily="34" charset="0"/>
                <a:cs typeface="Calibri" pitchFamily="34" charset="0"/>
              </a:rPr>
              <a:t>Restriction</a:t>
            </a:r>
            <a:r>
              <a:rPr lang="de-DE" sz="3200" dirty="0" smtClean="0">
                <a:solidFill>
                  <a:srgbClr val="3333FF"/>
                </a:solidFill>
                <a:latin typeface="Calibri" pitchFamily="34" charset="0"/>
                <a:cs typeface="Calibri" pitchFamily="34" charset="0"/>
              </a:rPr>
              <a:t> Enzymes“</a:t>
            </a:r>
          </a:p>
          <a:p>
            <a:pPr algn="ctr">
              <a:spcBef>
                <a:spcPct val="50000"/>
              </a:spcBef>
            </a:pPr>
            <a:r>
              <a:rPr lang="de-DE" sz="2400" dirty="0" smtClean="0">
                <a:solidFill>
                  <a:srgbClr val="3333FF"/>
                </a:solidFill>
                <a:latin typeface="Calibri" pitchFamily="34" charset="0"/>
                <a:cs typeface="Calibri" pitchFamily="34" charset="0"/>
              </a:rPr>
              <a:t>„</a:t>
            </a:r>
            <a:r>
              <a:rPr lang="de-DE" sz="2400" dirty="0" err="1" smtClean="0">
                <a:solidFill>
                  <a:srgbClr val="3333FF"/>
                </a:solidFill>
                <a:latin typeface="Calibri" pitchFamily="34" charset="0"/>
                <a:cs typeface="Calibri" pitchFamily="34" charset="0"/>
              </a:rPr>
              <a:t>Sequence</a:t>
            </a:r>
            <a:r>
              <a:rPr lang="de-DE" sz="2400" dirty="0" smtClean="0">
                <a:solidFill>
                  <a:srgbClr val="3333FF"/>
                </a:solidFill>
                <a:latin typeface="Calibri" pitchFamily="34" charset="0"/>
                <a:cs typeface="Calibri" pitchFamily="34" charset="0"/>
              </a:rPr>
              <a:t> </a:t>
            </a:r>
            <a:r>
              <a:rPr lang="de-DE" sz="2400" dirty="0" err="1" smtClean="0">
                <a:solidFill>
                  <a:srgbClr val="3333FF"/>
                </a:solidFill>
                <a:latin typeface="Calibri" pitchFamily="34" charset="0"/>
                <a:cs typeface="Calibri" pitchFamily="34" charset="0"/>
              </a:rPr>
              <a:t>specific</a:t>
            </a:r>
            <a:r>
              <a:rPr lang="de-DE" sz="2400" dirty="0" smtClean="0">
                <a:solidFill>
                  <a:srgbClr val="3333FF"/>
                </a:solidFill>
                <a:latin typeface="Calibri" pitchFamily="34" charset="0"/>
                <a:cs typeface="Calibri" pitchFamily="34" charset="0"/>
              </a:rPr>
              <a:t> </a:t>
            </a:r>
            <a:r>
              <a:rPr lang="de-DE" sz="2400" dirty="0" err="1" smtClean="0">
                <a:solidFill>
                  <a:srgbClr val="3333FF"/>
                </a:solidFill>
                <a:latin typeface="Calibri" pitchFamily="34" charset="0"/>
                <a:cs typeface="Calibri" pitchFamily="34" charset="0"/>
              </a:rPr>
              <a:t>recognition</a:t>
            </a:r>
            <a:r>
              <a:rPr lang="de-DE" sz="2400" dirty="0" smtClean="0">
                <a:solidFill>
                  <a:srgbClr val="3333FF"/>
                </a:solidFill>
                <a:latin typeface="Calibri" pitchFamily="34" charset="0"/>
                <a:cs typeface="Calibri" pitchFamily="34" charset="0"/>
              </a:rPr>
              <a:t> </a:t>
            </a:r>
            <a:r>
              <a:rPr lang="de-DE" sz="2400" dirty="0" err="1" smtClean="0">
                <a:solidFill>
                  <a:srgbClr val="3333FF"/>
                </a:solidFill>
                <a:latin typeface="Calibri" pitchFamily="34" charset="0"/>
                <a:cs typeface="Calibri" pitchFamily="34" charset="0"/>
              </a:rPr>
              <a:t>and</a:t>
            </a:r>
            <a:r>
              <a:rPr lang="de-DE" sz="2400" dirty="0" smtClean="0">
                <a:solidFill>
                  <a:srgbClr val="3333FF"/>
                </a:solidFill>
                <a:latin typeface="Calibri" pitchFamily="34" charset="0"/>
                <a:cs typeface="Calibri" pitchFamily="34" charset="0"/>
              </a:rPr>
              <a:t> </a:t>
            </a:r>
            <a:r>
              <a:rPr lang="de-DE" sz="2400" dirty="0" err="1" smtClean="0">
                <a:solidFill>
                  <a:srgbClr val="3333FF"/>
                </a:solidFill>
                <a:latin typeface="Calibri" pitchFamily="34" charset="0"/>
                <a:cs typeface="Calibri" pitchFamily="34" charset="0"/>
              </a:rPr>
              <a:t>engineering</a:t>
            </a:r>
            <a:r>
              <a:rPr lang="de-DE" sz="2400" dirty="0" smtClean="0">
                <a:solidFill>
                  <a:srgbClr val="3333FF"/>
                </a:solidFill>
                <a:latin typeface="Calibri" pitchFamily="34" charset="0"/>
                <a:cs typeface="Calibri" pitchFamily="34" charset="0"/>
              </a:rPr>
              <a:t>“</a:t>
            </a:r>
            <a:endParaRPr lang="de-DE" sz="2400" dirty="0">
              <a:solidFill>
                <a:srgbClr val="3333FF"/>
              </a:solidFill>
              <a:latin typeface="Calibri" pitchFamily="34" charset="0"/>
              <a:cs typeface="Calibri" pitchFamily="34" charset="0"/>
            </a:endParaRPr>
          </a:p>
        </p:txBody>
      </p:sp>
      <p:sp>
        <p:nvSpPr>
          <p:cNvPr id="2" name="Textfeld 1"/>
          <p:cNvSpPr txBox="1"/>
          <p:nvPr/>
        </p:nvSpPr>
        <p:spPr>
          <a:xfrm>
            <a:off x="518981" y="217714"/>
            <a:ext cx="2137719" cy="923330"/>
          </a:xfrm>
          <a:prstGeom prst="rect">
            <a:avLst/>
          </a:prstGeom>
          <a:noFill/>
        </p:spPr>
        <p:txBody>
          <a:bodyPr wrap="square" rtlCol="0">
            <a:spAutoFit/>
          </a:bodyPr>
          <a:lstStyle/>
          <a:p>
            <a:pPr algn="ctr"/>
            <a:r>
              <a:rPr lang="de-DE" dirty="0" smtClean="0"/>
              <a:t>Alfred Pingoud</a:t>
            </a:r>
          </a:p>
          <a:p>
            <a:pPr algn="ctr"/>
            <a:r>
              <a:rPr lang="de-DE" dirty="0" smtClean="0"/>
              <a:t>CSHL</a:t>
            </a:r>
          </a:p>
          <a:p>
            <a:pPr algn="ctr"/>
            <a:r>
              <a:rPr lang="de-DE" dirty="0" err="1" smtClean="0"/>
              <a:t>Oct</a:t>
            </a:r>
            <a:r>
              <a:rPr lang="de-DE" dirty="0" smtClean="0"/>
              <a:t>. 19-21 2013</a:t>
            </a:r>
            <a:endParaRPr lang="de-DE" dirty="0"/>
          </a:p>
        </p:txBody>
      </p:sp>
      <p:pic>
        <p:nvPicPr>
          <p:cNvPr id="4" name="Picture 2" descr="C:\Users\Ping\Desktop\Panasonic 10.2013\P1140002 (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5527" y="3041048"/>
            <a:ext cx="4790365" cy="3592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solidFill>
                  <a:srgbClr val="3366FF"/>
                </a:solidFill>
              </a:rPr>
              <a:t>Resolving</a:t>
            </a:r>
            <a:r>
              <a:rPr lang="de-DE" dirty="0" smtClean="0">
                <a:solidFill>
                  <a:srgbClr val="3366FF"/>
                </a:solidFill>
              </a:rPr>
              <a:t> </a:t>
            </a:r>
            <a:r>
              <a:rPr lang="de-DE" dirty="0" err="1" smtClean="0">
                <a:solidFill>
                  <a:srgbClr val="3366FF"/>
                </a:solidFill>
              </a:rPr>
              <a:t>mechanistic</a:t>
            </a:r>
            <a:r>
              <a:rPr lang="de-DE" dirty="0" smtClean="0">
                <a:solidFill>
                  <a:srgbClr val="3366FF"/>
                </a:solidFill>
              </a:rPr>
              <a:t> </a:t>
            </a:r>
            <a:r>
              <a:rPr lang="de-DE" dirty="0" err="1" smtClean="0">
                <a:solidFill>
                  <a:srgbClr val="3366FF"/>
                </a:solidFill>
              </a:rPr>
              <a:t>details</a:t>
            </a:r>
            <a:endParaRPr lang="de-DE" dirty="0">
              <a:solidFill>
                <a:srgbClr val="3366FF"/>
              </a:solidFill>
            </a:endParaRPr>
          </a:p>
        </p:txBody>
      </p:sp>
      <p:sp>
        <p:nvSpPr>
          <p:cNvPr id="3" name="Inhaltsplatzhalter 2"/>
          <p:cNvSpPr>
            <a:spLocks noGrp="1"/>
          </p:cNvSpPr>
          <p:nvPr>
            <p:ph idx="1"/>
          </p:nvPr>
        </p:nvSpPr>
        <p:spPr/>
        <p:txBody>
          <a:bodyPr/>
          <a:lstStyle/>
          <a:p>
            <a:pPr marL="0" indent="0">
              <a:lnSpc>
                <a:spcPct val="150000"/>
              </a:lnSpc>
              <a:buNone/>
            </a:pPr>
            <a:r>
              <a:rPr lang="de-DE" sz="1800" dirty="0" err="1" smtClean="0"/>
              <a:t>With</a:t>
            </a:r>
            <a:r>
              <a:rPr lang="de-DE" sz="1800" dirty="0" smtClean="0"/>
              <a:t> </a:t>
            </a:r>
            <a:r>
              <a:rPr lang="de-DE" sz="1800" dirty="0" err="1" smtClean="0"/>
              <a:t>the</a:t>
            </a:r>
            <a:r>
              <a:rPr lang="de-DE" sz="1800" dirty="0" smtClean="0"/>
              <a:t> </a:t>
            </a:r>
            <a:r>
              <a:rPr lang="de-DE" sz="1800" dirty="0" err="1" smtClean="0"/>
              <a:t>help</a:t>
            </a:r>
            <a:r>
              <a:rPr lang="de-DE" sz="1800" dirty="0" smtClean="0"/>
              <a:t> </a:t>
            </a:r>
            <a:r>
              <a:rPr lang="de-DE" sz="1800" dirty="0" err="1" smtClean="0"/>
              <a:t>of</a:t>
            </a:r>
            <a:r>
              <a:rPr lang="de-DE" sz="1800" dirty="0" smtClean="0"/>
              <a:t> </a:t>
            </a:r>
            <a:r>
              <a:rPr lang="de-DE" sz="1800" dirty="0" err="1" smtClean="0"/>
              <a:t>phosphorothioate</a:t>
            </a:r>
            <a:r>
              <a:rPr lang="de-DE" sz="1800" dirty="0" err="1"/>
              <a:t>-</a:t>
            </a:r>
            <a:r>
              <a:rPr lang="de-DE" sz="1800" dirty="0" err="1" smtClean="0"/>
              <a:t>substituted</a:t>
            </a:r>
            <a:r>
              <a:rPr lang="de-DE" sz="1800" dirty="0" smtClean="0"/>
              <a:t> </a:t>
            </a:r>
            <a:r>
              <a:rPr lang="de-DE" sz="1800" dirty="0" err="1" smtClean="0"/>
              <a:t>oligonucleotides</a:t>
            </a:r>
            <a:r>
              <a:rPr lang="de-DE" sz="1800" dirty="0" smtClean="0"/>
              <a:t> </a:t>
            </a:r>
            <a:r>
              <a:rPr lang="de-DE" sz="1800" dirty="0" err="1" smtClean="0"/>
              <a:t>the</a:t>
            </a:r>
            <a:r>
              <a:rPr lang="de-DE" sz="1800" dirty="0" smtClean="0"/>
              <a:t> </a:t>
            </a:r>
            <a:r>
              <a:rPr lang="de-DE" sz="1800" dirty="0" err="1" smtClean="0"/>
              <a:t>stereochemical</a:t>
            </a:r>
            <a:r>
              <a:rPr lang="de-DE" sz="1800" dirty="0" smtClean="0"/>
              <a:t> </a:t>
            </a:r>
            <a:r>
              <a:rPr lang="de-DE" sz="1800" dirty="0" err="1" smtClean="0"/>
              <a:t>course</a:t>
            </a:r>
            <a:r>
              <a:rPr lang="de-DE" sz="1800" dirty="0" smtClean="0"/>
              <a:t> </a:t>
            </a:r>
            <a:r>
              <a:rPr lang="de-DE" sz="1800" dirty="0" err="1" smtClean="0"/>
              <a:t>of</a:t>
            </a:r>
            <a:r>
              <a:rPr lang="de-DE" sz="1800" dirty="0" smtClean="0"/>
              <a:t> </a:t>
            </a:r>
            <a:r>
              <a:rPr lang="de-DE" sz="1800" dirty="0" err="1" smtClean="0"/>
              <a:t>phosphodiester</a:t>
            </a:r>
            <a:r>
              <a:rPr lang="de-DE" sz="1800" dirty="0" smtClean="0"/>
              <a:t> </a:t>
            </a:r>
            <a:r>
              <a:rPr lang="de-DE" sz="1800" dirty="0" err="1" smtClean="0"/>
              <a:t>bond</a:t>
            </a:r>
            <a:r>
              <a:rPr lang="de-DE" sz="1800" dirty="0" smtClean="0"/>
              <a:t> </a:t>
            </a:r>
            <a:r>
              <a:rPr lang="de-DE" sz="1800" dirty="0" err="1" smtClean="0"/>
              <a:t>hydrolysis</a:t>
            </a:r>
            <a:r>
              <a:rPr lang="de-DE" sz="1800" dirty="0" smtClean="0"/>
              <a:t> </a:t>
            </a:r>
            <a:r>
              <a:rPr lang="de-DE" sz="1800" dirty="0" err="1" smtClean="0"/>
              <a:t>could</a:t>
            </a:r>
            <a:r>
              <a:rPr lang="de-DE" sz="1800" dirty="0" smtClean="0"/>
              <a:t> </a:t>
            </a:r>
            <a:r>
              <a:rPr lang="de-DE" sz="1800" dirty="0" err="1" smtClean="0"/>
              <a:t>be</a:t>
            </a:r>
            <a:r>
              <a:rPr lang="de-DE" sz="1800" dirty="0" smtClean="0"/>
              <a:t> </a:t>
            </a:r>
            <a:r>
              <a:rPr lang="de-DE" sz="1800" dirty="0" err="1" smtClean="0"/>
              <a:t>clarified</a:t>
            </a:r>
            <a:r>
              <a:rPr lang="de-DE" sz="1800" dirty="0" smtClean="0"/>
              <a:t> – </a:t>
            </a:r>
            <a:r>
              <a:rPr lang="en-US" sz="1800" dirty="0">
                <a:solidFill>
                  <a:srgbClr val="00B050"/>
                </a:solidFill>
              </a:rPr>
              <a:t>the hydrolysis reaction catalyzed by </a:t>
            </a:r>
            <a:r>
              <a:rPr lang="en-US" sz="1800" dirty="0" err="1">
                <a:solidFill>
                  <a:srgbClr val="00B050"/>
                </a:solidFill>
              </a:rPr>
              <a:t>EcoRI</a:t>
            </a:r>
            <a:r>
              <a:rPr lang="en-US" sz="1800" dirty="0">
                <a:solidFill>
                  <a:srgbClr val="00B050"/>
                </a:solidFill>
              </a:rPr>
              <a:t> proceeds with inversion of configuration at phosphorus. This result is compatible with a direct enzyme-catalyzed </a:t>
            </a:r>
            <a:r>
              <a:rPr lang="en-US" sz="1800" dirty="0" err="1">
                <a:solidFill>
                  <a:srgbClr val="00B050"/>
                </a:solidFill>
              </a:rPr>
              <a:t>nucleophilic</a:t>
            </a:r>
            <a:r>
              <a:rPr lang="en-US" sz="1800" dirty="0">
                <a:solidFill>
                  <a:srgbClr val="00B050"/>
                </a:solidFill>
              </a:rPr>
              <a:t> attack of H</a:t>
            </a:r>
            <a:r>
              <a:rPr lang="en-US" sz="1800" baseline="-25000" dirty="0">
                <a:solidFill>
                  <a:srgbClr val="00B050"/>
                </a:solidFill>
              </a:rPr>
              <a:t>2</a:t>
            </a:r>
            <a:r>
              <a:rPr lang="en-US" sz="1800" dirty="0">
                <a:solidFill>
                  <a:srgbClr val="00B050"/>
                </a:solidFill>
              </a:rPr>
              <a:t>O at phosphorus without involvement of a covalent enzyme intermediate</a:t>
            </a:r>
            <a:r>
              <a:rPr lang="en-US" sz="1800" dirty="0" smtClean="0"/>
              <a:t>.</a:t>
            </a:r>
            <a:endParaRPr lang="de-DE" sz="1800" dirty="0" smtClean="0"/>
          </a:p>
          <a:p>
            <a:pPr marL="0" indent="0">
              <a:lnSpc>
                <a:spcPct val="150000"/>
              </a:lnSpc>
              <a:buNone/>
            </a:pPr>
            <a:r>
              <a:rPr lang="de-DE" sz="2000" dirty="0" smtClean="0"/>
              <a:t> </a:t>
            </a:r>
          </a:p>
          <a:p>
            <a:pPr marL="0" indent="0">
              <a:buNone/>
            </a:pPr>
            <a:r>
              <a:rPr lang="en-US" sz="1600" dirty="0"/>
              <a:t>Connolly BA, Eckstein F, Pingoud A.</a:t>
            </a:r>
          </a:p>
          <a:p>
            <a:pPr marL="0" indent="0">
              <a:buNone/>
            </a:pPr>
            <a:r>
              <a:rPr lang="en-US" sz="1600" i="1" dirty="0" smtClean="0"/>
              <a:t>The </a:t>
            </a:r>
            <a:r>
              <a:rPr lang="en-US" sz="1600" i="1" dirty="0" err="1"/>
              <a:t>stereochemical</a:t>
            </a:r>
            <a:r>
              <a:rPr lang="en-US" sz="1600" i="1" dirty="0"/>
              <a:t> course of the restriction endonuclease </a:t>
            </a:r>
            <a:r>
              <a:rPr lang="en-US" sz="1600" i="1" dirty="0" err="1"/>
              <a:t>EcoRI</a:t>
            </a:r>
            <a:r>
              <a:rPr lang="en-US" sz="1600" i="1" dirty="0"/>
              <a:t>-catalyzed </a:t>
            </a:r>
            <a:r>
              <a:rPr lang="en-US" sz="1600" i="1" dirty="0" smtClean="0"/>
              <a:t>reaction</a:t>
            </a:r>
            <a:r>
              <a:rPr lang="en-US" sz="1600" dirty="0" smtClean="0"/>
              <a:t>.</a:t>
            </a:r>
          </a:p>
          <a:p>
            <a:pPr marL="0" indent="0">
              <a:buNone/>
            </a:pPr>
            <a:r>
              <a:rPr lang="en-US" sz="1600" dirty="0" smtClean="0"/>
              <a:t>J </a:t>
            </a:r>
            <a:r>
              <a:rPr lang="en-US" sz="1600" dirty="0" err="1"/>
              <a:t>Biol</a:t>
            </a:r>
            <a:r>
              <a:rPr lang="en-US" sz="1600" dirty="0"/>
              <a:t> Chem.</a:t>
            </a:r>
            <a:r>
              <a:rPr lang="en-US" sz="1600" dirty="0">
                <a:solidFill>
                  <a:srgbClr val="FF3300"/>
                </a:solidFill>
              </a:rPr>
              <a:t> </a:t>
            </a:r>
            <a:r>
              <a:rPr lang="en-US" sz="1600" dirty="0" smtClean="0">
                <a:solidFill>
                  <a:srgbClr val="FF3300"/>
                </a:solidFill>
              </a:rPr>
              <a:t>1984</a:t>
            </a:r>
            <a:r>
              <a:rPr lang="en-US" sz="1600" dirty="0" smtClean="0"/>
              <a:t>;259:10760.</a:t>
            </a:r>
            <a:endParaRPr lang="de-DE" sz="1600" dirty="0"/>
          </a:p>
        </p:txBody>
      </p:sp>
    </p:spTree>
    <p:extLst>
      <p:ext uri="{BB962C8B-B14F-4D97-AF65-F5344CB8AC3E}">
        <p14:creationId xmlns:p14="http://schemas.microsoft.com/office/powerpoint/2010/main" val="3304405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solidFill>
                  <a:srgbClr val="3366FF"/>
                </a:solidFill>
              </a:rPr>
              <a:t>Cloning</a:t>
            </a:r>
            <a:r>
              <a:rPr lang="de-DE" dirty="0" smtClean="0">
                <a:solidFill>
                  <a:srgbClr val="3366FF"/>
                </a:solidFill>
              </a:rPr>
              <a:t> </a:t>
            </a:r>
            <a:r>
              <a:rPr lang="de-DE" dirty="0" err="1" smtClean="0">
                <a:solidFill>
                  <a:srgbClr val="3366FF"/>
                </a:solidFill>
              </a:rPr>
              <a:t>and</a:t>
            </a:r>
            <a:r>
              <a:rPr lang="de-DE" dirty="0" smtClean="0">
                <a:solidFill>
                  <a:srgbClr val="3366FF"/>
                </a:solidFill>
              </a:rPr>
              <a:t> </a:t>
            </a:r>
            <a:r>
              <a:rPr lang="de-DE" dirty="0" err="1" smtClean="0">
                <a:solidFill>
                  <a:srgbClr val="3366FF"/>
                </a:solidFill>
              </a:rPr>
              <a:t>overexpression</a:t>
            </a:r>
            <a:r>
              <a:rPr lang="de-DE" dirty="0" smtClean="0">
                <a:solidFill>
                  <a:srgbClr val="3366FF"/>
                </a:solidFill>
              </a:rPr>
              <a:t> </a:t>
            </a:r>
            <a:r>
              <a:rPr lang="de-DE" dirty="0" err="1" smtClean="0">
                <a:solidFill>
                  <a:srgbClr val="3366FF"/>
                </a:solidFill>
              </a:rPr>
              <a:t>of</a:t>
            </a:r>
            <a:r>
              <a:rPr lang="de-DE" dirty="0" smtClean="0">
                <a:solidFill>
                  <a:srgbClr val="3366FF"/>
                </a:solidFill>
              </a:rPr>
              <a:t> </a:t>
            </a:r>
            <a:r>
              <a:rPr lang="de-DE" dirty="0" err="1" smtClean="0">
                <a:solidFill>
                  <a:srgbClr val="3366FF"/>
                </a:solidFill>
              </a:rPr>
              <a:t>EcoRI</a:t>
            </a:r>
            <a:endParaRPr lang="de-DE" dirty="0">
              <a:solidFill>
                <a:srgbClr val="3366FF"/>
              </a:solidFill>
            </a:endParaRPr>
          </a:p>
        </p:txBody>
      </p:sp>
      <p:sp>
        <p:nvSpPr>
          <p:cNvPr id="3" name="Inhaltsplatzhalter 2"/>
          <p:cNvSpPr>
            <a:spLocks noGrp="1"/>
          </p:cNvSpPr>
          <p:nvPr>
            <p:ph idx="1"/>
          </p:nvPr>
        </p:nvSpPr>
        <p:spPr>
          <a:xfrm>
            <a:off x="457200" y="1450072"/>
            <a:ext cx="8229600" cy="4781550"/>
          </a:xfrm>
        </p:spPr>
        <p:txBody>
          <a:bodyPr/>
          <a:lstStyle/>
          <a:p>
            <a:pPr marL="0" indent="0">
              <a:buNone/>
            </a:pPr>
            <a:r>
              <a:rPr lang="en-US" sz="1600" dirty="0" err="1"/>
              <a:t>Botterman</a:t>
            </a:r>
            <a:r>
              <a:rPr lang="en-US" sz="1600" dirty="0"/>
              <a:t> J, </a:t>
            </a:r>
            <a:r>
              <a:rPr lang="en-US" sz="1600" b="1" dirty="0" err="1"/>
              <a:t>Zabeau</a:t>
            </a:r>
            <a:r>
              <a:rPr lang="en-US" sz="1600" b="1" dirty="0"/>
              <a:t> M</a:t>
            </a:r>
            <a:r>
              <a:rPr lang="en-US" sz="1600" b="1" dirty="0" smtClean="0"/>
              <a:t>.</a:t>
            </a:r>
          </a:p>
          <a:p>
            <a:pPr marL="0" indent="0">
              <a:buNone/>
            </a:pPr>
            <a:endParaRPr lang="en-US" sz="1600" dirty="0"/>
          </a:p>
          <a:p>
            <a:pPr marL="0" indent="0">
              <a:buNone/>
            </a:pPr>
            <a:r>
              <a:rPr lang="en-US" sz="1600" i="1" dirty="0" smtClean="0"/>
              <a:t>High-level </a:t>
            </a:r>
            <a:r>
              <a:rPr lang="en-US" sz="1600" i="1" dirty="0"/>
              <a:t>production of the </a:t>
            </a:r>
            <a:r>
              <a:rPr lang="en-US" sz="1600" i="1" dirty="0" err="1"/>
              <a:t>EcoRI</a:t>
            </a:r>
            <a:r>
              <a:rPr lang="en-US" sz="1600" i="1" dirty="0"/>
              <a:t> endonuclease under the control of the </a:t>
            </a:r>
            <a:r>
              <a:rPr lang="en-US" sz="1600" i="1" dirty="0" err="1"/>
              <a:t>pL</a:t>
            </a:r>
            <a:r>
              <a:rPr lang="en-US" sz="1600" i="1" dirty="0"/>
              <a:t> promoter of bacteriophage lambda.</a:t>
            </a:r>
          </a:p>
          <a:p>
            <a:pPr marL="0" indent="0">
              <a:buNone/>
            </a:pPr>
            <a:r>
              <a:rPr lang="en-US" sz="1600" dirty="0" smtClean="0"/>
              <a:t>Gene</a:t>
            </a:r>
            <a:r>
              <a:rPr lang="en-US" sz="1600" dirty="0"/>
              <a:t>. </a:t>
            </a:r>
            <a:r>
              <a:rPr lang="en-US" sz="1600" dirty="0" smtClean="0">
                <a:solidFill>
                  <a:srgbClr val="FF3300"/>
                </a:solidFill>
              </a:rPr>
              <a:t>1985</a:t>
            </a:r>
            <a:r>
              <a:rPr lang="en-US" sz="1600" dirty="0" smtClean="0"/>
              <a:t>;37:229.</a:t>
            </a:r>
            <a:endParaRPr lang="de-DE" sz="1600" dirty="0"/>
          </a:p>
        </p:txBody>
      </p:sp>
      <p:sp>
        <p:nvSpPr>
          <p:cNvPr id="4" name="Pfeil nach rechts 3"/>
          <p:cNvSpPr/>
          <p:nvPr/>
        </p:nvSpPr>
        <p:spPr>
          <a:xfrm>
            <a:off x="655083" y="4189862"/>
            <a:ext cx="627797" cy="1501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1392060" y="3473337"/>
            <a:ext cx="6277970" cy="2185214"/>
          </a:xfrm>
          <a:prstGeom prst="rect">
            <a:avLst/>
          </a:prstGeom>
          <a:noFill/>
        </p:spPr>
        <p:txBody>
          <a:bodyPr wrap="square" rtlCol="0">
            <a:spAutoFit/>
          </a:bodyPr>
          <a:lstStyle/>
          <a:p>
            <a:r>
              <a:rPr lang="de-DE" dirty="0" err="1" smtClean="0"/>
              <a:t>made</a:t>
            </a:r>
            <a:r>
              <a:rPr lang="de-DE" dirty="0" smtClean="0"/>
              <a:t> </a:t>
            </a:r>
            <a:r>
              <a:rPr lang="de-DE" dirty="0" err="1" smtClean="0"/>
              <a:t>life</a:t>
            </a:r>
            <a:r>
              <a:rPr lang="de-DE" dirty="0" smtClean="0"/>
              <a:t> </a:t>
            </a:r>
            <a:r>
              <a:rPr lang="de-DE" dirty="0" err="1" smtClean="0"/>
              <a:t>much</a:t>
            </a:r>
            <a:r>
              <a:rPr lang="de-DE" dirty="0" smtClean="0"/>
              <a:t> </a:t>
            </a:r>
            <a:r>
              <a:rPr lang="de-DE" dirty="0" err="1" smtClean="0"/>
              <a:t>easier</a:t>
            </a:r>
            <a:r>
              <a:rPr lang="de-DE" dirty="0" smtClean="0"/>
              <a:t> </a:t>
            </a:r>
            <a:r>
              <a:rPr lang="de-DE" dirty="0" err="1" smtClean="0"/>
              <a:t>for</a:t>
            </a:r>
            <a:r>
              <a:rPr lang="de-DE" dirty="0" smtClean="0"/>
              <a:t> </a:t>
            </a:r>
            <a:r>
              <a:rPr lang="de-DE" dirty="0" err="1" smtClean="0"/>
              <a:t>biochemical</a:t>
            </a:r>
            <a:r>
              <a:rPr lang="de-DE" dirty="0" smtClean="0"/>
              <a:t> </a:t>
            </a:r>
            <a:r>
              <a:rPr lang="de-DE" dirty="0" err="1" smtClean="0"/>
              <a:t>studies</a:t>
            </a:r>
            <a:endParaRPr lang="de-DE" dirty="0" smtClean="0"/>
          </a:p>
          <a:p>
            <a:endParaRPr lang="de-DE" dirty="0"/>
          </a:p>
          <a:p>
            <a:r>
              <a:rPr lang="de-DE" b="1" dirty="0" err="1" smtClean="0"/>
              <a:t>allowed</a:t>
            </a:r>
            <a:r>
              <a:rPr lang="de-DE" b="1" dirty="0" smtClean="0"/>
              <a:t> </a:t>
            </a:r>
            <a:r>
              <a:rPr lang="de-DE" b="1" dirty="0" err="1" smtClean="0"/>
              <a:t>carrying</a:t>
            </a:r>
            <a:r>
              <a:rPr lang="de-DE" b="1" dirty="0" smtClean="0"/>
              <a:t> out site-</a:t>
            </a:r>
            <a:r>
              <a:rPr lang="de-DE" b="1" dirty="0" err="1" smtClean="0"/>
              <a:t>directed</a:t>
            </a:r>
            <a:r>
              <a:rPr lang="de-DE" b="1" dirty="0" smtClean="0"/>
              <a:t> </a:t>
            </a:r>
            <a:r>
              <a:rPr lang="de-DE" b="1" dirty="0" err="1" smtClean="0"/>
              <a:t>mutagenesis</a:t>
            </a:r>
            <a:r>
              <a:rPr lang="de-DE" b="1" dirty="0" smtClean="0"/>
              <a:t> </a:t>
            </a:r>
          </a:p>
          <a:p>
            <a:endParaRPr lang="de-DE" dirty="0"/>
          </a:p>
          <a:p>
            <a:pPr algn="just"/>
            <a:r>
              <a:rPr lang="de-DE" sz="1600" b="1" dirty="0"/>
              <a:t>Hutchison </a:t>
            </a:r>
            <a:r>
              <a:rPr lang="de-DE" sz="1600" b="1" dirty="0" smtClean="0"/>
              <a:t>CA</a:t>
            </a:r>
            <a:r>
              <a:rPr lang="de-DE" sz="1600" dirty="0" smtClean="0"/>
              <a:t>, </a:t>
            </a:r>
            <a:r>
              <a:rPr lang="de-DE" sz="1600" dirty="0"/>
              <a:t>Phillips S, </a:t>
            </a:r>
            <a:r>
              <a:rPr lang="de-DE" sz="1600" dirty="0" err="1"/>
              <a:t>Edgell</a:t>
            </a:r>
            <a:r>
              <a:rPr lang="de-DE" sz="1600" dirty="0"/>
              <a:t> MH, </a:t>
            </a:r>
            <a:r>
              <a:rPr lang="de-DE" sz="1600" dirty="0" err="1"/>
              <a:t>Gillam</a:t>
            </a:r>
            <a:r>
              <a:rPr lang="de-DE" sz="1600" dirty="0"/>
              <a:t> S, Jahnke P, </a:t>
            </a:r>
            <a:r>
              <a:rPr lang="de-DE" sz="1600" b="1" dirty="0"/>
              <a:t>Smith </a:t>
            </a:r>
            <a:r>
              <a:rPr lang="de-DE" sz="1600" b="1" dirty="0" smtClean="0"/>
              <a:t>M</a:t>
            </a:r>
            <a:r>
              <a:rPr lang="de-DE" sz="1600" dirty="0" smtClean="0"/>
              <a:t>.</a:t>
            </a:r>
          </a:p>
          <a:p>
            <a:pPr algn="just"/>
            <a:r>
              <a:rPr lang="de-DE" sz="1600" i="1" dirty="0" err="1" smtClean="0"/>
              <a:t>Mutagenesis</a:t>
            </a:r>
            <a:r>
              <a:rPr lang="de-DE" sz="1600" i="1" dirty="0" smtClean="0"/>
              <a:t> </a:t>
            </a:r>
            <a:r>
              <a:rPr lang="de-DE" sz="1600" i="1" dirty="0"/>
              <a:t>at a </a:t>
            </a:r>
            <a:r>
              <a:rPr lang="de-DE" sz="1600" i="1" dirty="0" err="1"/>
              <a:t>specific</a:t>
            </a:r>
            <a:r>
              <a:rPr lang="de-DE" sz="1600" i="1" dirty="0"/>
              <a:t> </a:t>
            </a:r>
            <a:r>
              <a:rPr lang="de-DE" sz="1600" i="1" dirty="0" err="1"/>
              <a:t>position</a:t>
            </a:r>
            <a:r>
              <a:rPr lang="de-DE" sz="1600" i="1" dirty="0"/>
              <a:t> in a DNA </a:t>
            </a:r>
            <a:r>
              <a:rPr lang="de-DE" sz="1600" i="1" dirty="0" err="1" smtClean="0"/>
              <a:t>sequence</a:t>
            </a:r>
            <a:r>
              <a:rPr lang="de-DE" sz="1600" i="1" dirty="0" smtClean="0"/>
              <a:t>. </a:t>
            </a:r>
          </a:p>
          <a:p>
            <a:pPr algn="just"/>
            <a:r>
              <a:rPr lang="de-DE" sz="1600" dirty="0" smtClean="0"/>
              <a:t>J </a:t>
            </a:r>
            <a:r>
              <a:rPr lang="de-DE" sz="1600" dirty="0" err="1"/>
              <a:t>Biol</a:t>
            </a:r>
            <a:r>
              <a:rPr lang="de-DE" sz="1600" dirty="0"/>
              <a:t> Chem. </a:t>
            </a:r>
            <a:r>
              <a:rPr lang="de-DE" sz="1600" dirty="0" smtClean="0">
                <a:solidFill>
                  <a:srgbClr val="FF3300"/>
                </a:solidFill>
              </a:rPr>
              <a:t>1978</a:t>
            </a:r>
            <a:r>
              <a:rPr lang="de-DE" sz="1600" dirty="0" smtClean="0"/>
              <a:t>;253:6551. </a:t>
            </a:r>
            <a:endParaRPr lang="de-DE" sz="1600" dirty="0"/>
          </a:p>
        </p:txBody>
      </p:sp>
    </p:spTree>
    <p:extLst>
      <p:ext uri="{BB962C8B-B14F-4D97-AF65-F5344CB8AC3E}">
        <p14:creationId xmlns:p14="http://schemas.microsoft.com/office/powerpoint/2010/main" val="373289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3366FF"/>
                </a:solidFill>
              </a:rPr>
              <a:t>Crystal </a:t>
            </a:r>
            <a:r>
              <a:rPr lang="de-DE" dirty="0" err="1" smtClean="0">
                <a:solidFill>
                  <a:srgbClr val="3366FF"/>
                </a:solidFill>
              </a:rPr>
              <a:t>structure</a:t>
            </a:r>
            <a:r>
              <a:rPr lang="de-DE" dirty="0" smtClean="0">
                <a:solidFill>
                  <a:srgbClr val="3366FF"/>
                </a:solidFill>
              </a:rPr>
              <a:t> </a:t>
            </a:r>
            <a:r>
              <a:rPr lang="de-DE" dirty="0" err="1" smtClean="0">
                <a:solidFill>
                  <a:srgbClr val="3366FF"/>
                </a:solidFill>
              </a:rPr>
              <a:t>analyses</a:t>
            </a:r>
            <a:endParaRPr lang="de-DE" dirty="0">
              <a:solidFill>
                <a:srgbClr val="3366FF"/>
              </a:solidFill>
            </a:endParaRPr>
          </a:p>
        </p:txBody>
      </p:sp>
      <p:sp>
        <p:nvSpPr>
          <p:cNvPr id="3" name="Inhaltsplatzhalter 2"/>
          <p:cNvSpPr>
            <a:spLocks noGrp="1"/>
          </p:cNvSpPr>
          <p:nvPr>
            <p:ph idx="1"/>
          </p:nvPr>
        </p:nvSpPr>
        <p:spPr>
          <a:xfrm>
            <a:off x="457200" y="1491016"/>
            <a:ext cx="8229600" cy="4781550"/>
          </a:xfrm>
        </p:spPr>
        <p:txBody>
          <a:bodyPr/>
          <a:lstStyle/>
          <a:p>
            <a:pPr marL="0" indent="0">
              <a:buNone/>
            </a:pPr>
            <a:r>
              <a:rPr lang="de-DE" sz="1600" dirty="0"/>
              <a:t>Kim YC, </a:t>
            </a:r>
            <a:r>
              <a:rPr lang="de-DE" sz="1600" dirty="0" err="1"/>
              <a:t>Grable</a:t>
            </a:r>
            <a:r>
              <a:rPr lang="de-DE" sz="1600" dirty="0"/>
              <a:t> JC, Love R, Greene PJ, </a:t>
            </a:r>
            <a:r>
              <a:rPr lang="de-DE" sz="1600" b="1" dirty="0"/>
              <a:t>Rosenberg JM</a:t>
            </a:r>
            <a:r>
              <a:rPr lang="de-DE" sz="1600" b="1" dirty="0" smtClean="0"/>
              <a:t>.</a:t>
            </a:r>
          </a:p>
          <a:p>
            <a:pPr marL="0" indent="0">
              <a:buNone/>
            </a:pPr>
            <a:r>
              <a:rPr lang="de-DE" sz="1600" i="1" dirty="0" err="1" smtClean="0"/>
              <a:t>Refinement</a:t>
            </a:r>
            <a:r>
              <a:rPr lang="de-DE" sz="1600" i="1" dirty="0" smtClean="0"/>
              <a:t> </a:t>
            </a:r>
            <a:r>
              <a:rPr lang="de-DE" sz="1600" i="1" dirty="0" err="1"/>
              <a:t>of</a:t>
            </a:r>
            <a:r>
              <a:rPr lang="de-DE" sz="1600" i="1" dirty="0"/>
              <a:t> </a:t>
            </a:r>
            <a:r>
              <a:rPr lang="de-DE" sz="1600" b="1" i="1" dirty="0" err="1" smtClean="0"/>
              <a:t>EcoRI</a:t>
            </a:r>
            <a:r>
              <a:rPr lang="de-DE" sz="1600" i="1" dirty="0" smtClean="0"/>
              <a:t> </a:t>
            </a:r>
            <a:r>
              <a:rPr lang="de-DE" sz="1600" i="1" dirty="0" err="1"/>
              <a:t>endonuclease</a:t>
            </a:r>
            <a:r>
              <a:rPr lang="de-DE" sz="1600" i="1" dirty="0"/>
              <a:t> </a:t>
            </a:r>
            <a:r>
              <a:rPr lang="de-DE" sz="1600" i="1" dirty="0" err="1"/>
              <a:t>crystal</a:t>
            </a:r>
            <a:r>
              <a:rPr lang="de-DE" sz="1600" i="1" dirty="0"/>
              <a:t> </a:t>
            </a:r>
            <a:r>
              <a:rPr lang="de-DE" sz="1600" i="1" dirty="0" err="1"/>
              <a:t>structure</a:t>
            </a:r>
            <a:r>
              <a:rPr lang="de-DE" sz="1600" i="1" dirty="0"/>
              <a:t>: a </a:t>
            </a:r>
            <a:r>
              <a:rPr lang="de-DE" sz="1600" i="1" dirty="0" err="1"/>
              <a:t>revised</a:t>
            </a:r>
            <a:r>
              <a:rPr lang="de-DE" sz="1600" i="1" dirty="0"/>
              <a:t> </a:t>
            </a:r>
            <a:r>
              <a:rPr lang="de-DE" sz="1600" i="1" dirty="0" err="1"/>
              <a:t>protein</a:t>
            </a:r>
            <a:r>
              <a:rPr lang="de-DE" sz="1600" i="1" dirty="0"/>
              <a:t> </a:t>
            </a:r>
            <a:r>
              <a:rPr lang="de-DE" sz="1600" i="1" dirty="0" err="1"/>
              <a:t>chain</a:t>
            </a:r>
            <a:r>
              <a:rPr lang="de-DE" sz="1600" i="1" dirty="0"/>
              <a:t> </a:t>
            </a:r>
            <a:r>
              <a:rPr lang="de-DE" sz="1600" i="1" dirty="0" err="1"/>
              <a:t>tracing</a:t>
            </a:r>
            <a:r>
              <a:rPr lang="de-DE" sz="1600" i="1" dirty="0"/>
              <a:t>.</a:t>
            </a:r>
          </a:p>
          <a:p>
            <a:pPr marL="0" indent="0">
              <a:buNone/>
            </a:pPr>
            <a:r>
              <a:rPr lang="de-DE" sz="1600" dirty="0" smtClean="0"/>
              <a:t>Science</a:t>
            </a:r>
            <a:r>
              <a:rPr lang="de-DE" sz="1600" dirty="0"/>
              <a:t>. </a:t>
            </a:r>
            <a:r>
              <a:rPr lang="de-DE" sz="1600" dirty="0" smtClean="0">
                <a:solidFill>
                  <a:srgbClr val="FF0000"/>
                </a:solidFill>
              </a:rPr>
              <a:t>1990</a:t>
            </a:r>
            <a:r>
              <a:rPr lang="de-DE" sz="1600" dirty="0" smtClean="0"/>
              <a:t>;249:1307-9.</a:t>
            </a:r>
          </a:p>
          <a:p>
            <a:pPr marL="0" indent="0">
              <a:buNone/>
            </a:pPr>
            <a:endParaRPr lang="de-DE" sz="1800" dirty="0"/>
          </a:p>
          <a:p>
            <a:pPr marL="0" indent="0">
              <a:buNone/>
            </a:pPr>
            <a:endParaRPr lang="de-DE" sz="1800" dirty="0" smtClean="0"/>
          </a:p>
          <a:p>
            <a:pPr marL="0" indent="0">
              <a:buNone/>
            </a:pPr>
            <a:endParaRPr lang="de-DE" sz="1800" dirty="0" smtClean="0"/>
          </a:p>
          <a:p>
            <a:pPr marL="0" indent="0">
              <a:buNone/>
            </a:pPr>
            <a:endParaRPr lang="de-DE" sz="1800" dirty="0"/>
          </a:p>
          <a:p>
            <a:pPr marL="0" indent="0">
              <a:buNone/>
            </a:pPr>
            <a:endParaRPr lang="de-DE" sz="1800" dirty="0" smtClean="0"/>
          </a:p>
          <a:p>
            <a:pPr marL="0" indent="0">
              <a:buNone/>
            </a:pPr>
            <a:endParaRPr lang="de-DE" sz="1800" dirty="0"/>
          </a:p>
          <a:p>
            <a:pPr marL="0" indent="0">
              <a:buNone/>
            </a:pPr>
            <a:endParaRPr lang="de-DE" sz="1800" dirty="0" smtClean="0"/>
          </a:p>
          <a:p>
            <a:pPr marL="0" indent="0">
              <a:buNone/>
            </a:pPr>
            <a:r>
              <a:rPr lang="de-DE" sz="1600" b="1" dirty="0" smtClean="0"/>
              <a:t>Winkler </a:t>
            </a:r>
            <a:r>
              <a:rPr lang="de-DE" sz="1600" b="1" dirty="0"/>
              <a:t>FK</a:t>
            </a:r>
            <a:r>
              <a:rPr lang="de-DE" sz="1600" dirty="0"/>
              <a:t>, Banner DW, </a:t>
            </a:r>
            <a:r>
              <a:rPr lang="de-DE" sz="1600" dirty="0" err="1"/>
              <a:t>Oefner</a:t>
            </a:r>
            <a:r>
              <a:rPr lang="de-DE" sz="1600" dirty="0"/>
              <a:t> C, </a:t>
            </a:r>
            <a:r>
              <a:rPr lang="de-DE" sz="1600" dirty="0" err="1"/>
              <a:t>Tsernoglou</a:t>
            </a:r>
            <a:r>
              <a:rPr lang="de-DE" sz="1600" dirty="0"/>
              <a:t> D, Brown RS, </a:t>
            </a:r>
            <a:r>
              <a:rPr lang="de-DE" sz="1600" dirty="0" err="1"/>
              <a:t>Heathman</a:t>
            </a:r>
            <a:r>
              <a:rPr lang="de-DE" sz="1600" dirty="0"/>
              <a:t> SP, Bryan RK, Martin PD, </a:t>
            </a:r>
            <a:r>
              <a:rPr lang="de-DE" sz="1600" dirty="0" err="1"/>
              <a:t>Petratos</a:t>
            </a:r>
            <a:r>
              <a:rPr lang="de-DE" sz="1600" dirty="0"/>
              <a:t> K, Wilson KS</a:t>
            </a:r>
            <a:r>
              <a:rPr lang="de-DE" sz="1600" dirty="0" smtClean="0"/>
              <a:t>.</a:t>
            </a:r>
          </a:p>
          <a:p>
            <a:pPr marL="0" indent="0">
              <a:buNone/>
            </a:pPr>
            <a:r>
              <a:rPr lang="de-DE" sz="1600" i="1" dirty="0" smtClean="0"/>
              <a:t>The </a:t>
            </a:r>
            <a:r>
              <a:rPr lang="de-DE" sz="1600" i="1" dirty="0" err="1"/>
              <a:t>crystal</a:t>
            </a:r>
            <a:r>
              <a:rPr lang="de-DE" sz="1600" i="1" dirty="0"/>
              <a:t> </a:t>
            </a:r>
            <a:r>
              <a:rPr lang="de-DE" sz="1600" i="1" dirty="0" err="1"/>
              <a:t>structure</a:t>
            </a:r>
            <a:r>
              <a:rPr lang="de-DE" sz="1600" i="1" dirty="0"/>
              <a:t> </a:t>
            </a:r>
            <a:r>
              <a:rPr lang="de-DE" sz="1600" i="1" dirty="0" err="1"/>
              <a:t>of</a:t>
            </a:r>
            <a:r>
              <a:rPr lang="de-DE" sz="1600" i="1" dirty="0"/>
              <a:t> </a:t>
            </a:r>
            <a:r>
              <a:rPr lang="de-DE" sz="1600" b="1" i="1" dirty="0" err="1"/>
              <a:t>EcoRV</a:t>
            </a:r>
            <a:r>
              <a:rPr lang="de-DE" sz="1600" i="1" dirty="0"/>
              <a:t> </a:t>
            </a:r>
            <a:r>
              <a:rPr lang="de-DE" sz="1600" i="1" dirty="0" err="1"/>
              <a:t>endonuclease</a:t>
            </a:r>
            <a:r>
              <a:rPr lang="de-DE" sz="1600" i="1" dirty="0"/>
              <a:t> </a:t>
            </a:r>
            <a:r>
              <a:rPr lang="de-DE" sz="1600" i="1" dirty="0" err="1"/>
              <a:t>and</a:t>
            </a:r>
            <a:r>
              <a:rPr lang="de-DE" sz="1600" i="1" dirty="0"/>
              <a:t> </a:t>
            </a:r>
            <a:r>
              <a:rPr lang="de-DE" sz="1600" i="1" dirty="0" err="1"/>
              <a:t>of</a:t>
            </a:r>
            <a:r>
              <a:rPr lang="de-DE" sz="1600" i="1" dirty="0"/>
              <a:t> </a:t>
            </a:r>
            <a:r>
              <a:rPr lang="de-DE" sz="1600" i="1" dirty="0" err="1"/>
              <a:t>its</a:t>
            </a:r>
            <a:r>
              <a:rPr lang="de-DE" sz="1600" i="1" dirty="0"/>
              <a:t> </a:t>
            </a:r>
            <a:r>
              <a:rPr lang="de-DE" sz="1600" i="1" dirty="0" err="1"/>
              <a:t>complexes</a:t>
            </a:r>
            <a:r>
              <a:rPr lang="de-DE" sz="1600" i="1" dirty="0"/>
              <a:t> </a:t>
            </a:r>
            <a:r>
              <a:rPr lang="de-DE" sz="1600" i="1" dirty="0" err="1"/>
              <a:t>with</a:t>
            </a:r>
            <a:r>
              <a:rPr lang="de-DE" sz="1600" i="1" dirty="0"/>
              <a:t> </a:t>
            </a:r>
            <a:r>
              <a:rPr lang="de-DE" sz="1600" i="1" dirty="0" err="1"/>
              <a:t>cognate</a:t>
            </a:r>
            <a:r>
              <a:rPr lang="de-DE" sz="1600" i="1" dirty="0"/>
              <a:t> </a:t>
            </a:r>
            <a:r>
              <a:rPr lang="de-DE" sz="1600" i="1" dirty="0" err="1"/>
              <a:t>and</a:t>
            </a:r>
            <a:r>
              <a:rPr lang="de-DE" sz="1600" i="1" dirty="0"/>
              <a:t> non-</a:t>
            </a:r>
            <a:r>
              <a:rPr lang="de-DE" sz="1600" i="1" dirty="0" err="1"/>
              <a:t>cognate</a:t>
            </a:r>
            <a:r>
              <a:rPr lang="de-DE" sz="1600" i="1" dirty="0"/>
              <a:t> DNA </a:t>
            </a:r>
            <a:r>
              <a:rPr lang="de-DE" sz="1600" i="1" dirty="0" err="1"/>
              <a:t>fragments</a:t>
            </a:r>
            <a:r>
              <a:rPr lang="de-DE" sz="1600" i="1" dirty="0"/>
              <a:t>.</a:t>
            </a:r>
          </a:p>
          <a:p>
            <a:pPr marL="0" indent="0">
              <a:buNone/>
            </a:pPr>
            <a:r>
              <a:rPr lang="de-DE" sz="1600" dirty="0" smtClean="0"/>
              <a:t>EMBO </a:t>
            </a:r>
            <a:r>
              <a:rPr lang="de-DE" sz="1600" dirty="0"/>
              <a:t>J. </a:t>
            </a:r>
            <a:r>
              <a:rPr lang="de-DE" sz="1600" dirty="0" smtClean="0">
                <a:solidFill>
                  <a:srgbClr val="FF0000"/>
                </a:solidFill>
              </a:rPr>
              <a:t>1993</a:t>
            </a:r>
            <a:r>
              <a:rPr lang="de-DE" sz="1600" dirty="0" smtClean="0"/>
              <a:t>;12:1781.</a:t>
            </a:r>
            <a:endParaRPr lang="de-DE"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001" y="2465461"/>
            <a:ext cx="3606965" cy="227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219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solidFill>
                  <a:srgbClr val="3366FF"/>
                </a:solidFill>
              </a:rPr>
              <a:t>Catalysis</a:t>
            </a:r>
            <a:r>
              <a:rPr lang="de-DE" dirty="0" smtClean="0">
                <a:solidFill>
                  <a:srgbClr val="3366FF"/>
                </a:solidFill>
              </a:rPr>
              <a:t> I</a:t>
            </a:r>
            <a:endParaRPr lang="de-DE" dirty="0">
              <a:solidFill>
                <a:srgbClr val="3366FF"/>
              </a:solidFill>
            </a:endParaRPr>
          </a:p>
        </p:txBody>
      </p:sp>
      <p:sp>
        <p:nvSpPr>
          <p:cNvPr id="3" name="Inhaltsplatzhalter 2"/>
          <p:cNvSpPr>
            <a:spLocks noGrp="1"/>
          </p:cNvSpPr>
          <p:nvPr>
            <p:ph idx="1"/>
          </p:nvPr>
        </p:nvSpPr>
        <p:spPr>
          <a:xfrm>
            <a:off x="457200" y="1125200"/>
            <a:ext cx="8572500" cy="4781550"/>
          </a:xfrm>
        </p:spPr>
        <p:txBody>
          <a:bodyPr/>
          <a:lstStyle/>
          <a:p>
            <a:pPr marL="0" indent="0">
              <a:lnSpc>
                <a:spcPct val="150000"/>
              </a:lnSpc>
              <a:buNone/>
            </a:pPr>
            <a:r>
              <a:rPr lang="de-DE" sz="2000" dirty="0" err="1" smtClean="0"/>
              <a:t>Structure</a:t>
            </a:r>
            <a:r>
              <a:rPr lang="de-DE" sz="2000" dirty="0" err="1"/>
              <a:t>-</a:t>
            </a:r>
            <a:r>
              <a:rPr lang="de-DE" sz="2000" dirty="0" err="1" smtClean="0"/>
              <a:t>guided</a:t>
            </a:r>
            <a:r>
              <a:rPr lang="de-DE" sz="2000" dirty="0" smtClean="0"/>
              <a:t> </a:t>
            </a:r>
            <a:r>
              <a:rPr lang="de-DE" sz="2000" dirty="0" err="1" smtClean="0"/>
              <a:t>mutagenesis</a:t>
            </a:r>
            <a:r>
              <a:rPr lang="de-DE" sz="2000" dirty="0" smtClean="0"/>
              <a:t> </a:t>
            </a:r>
            <a:r>
              <a:rPr lang="de-DE" sz="2000" dirty="0" err="1" smtClean="0"/>
              <a:t>followed</a:t>
            </a:r>
            <a:r>
              <a:rPr lang="de-DE" sz="2000" dirty="0" smtClean="0"/>
              <a:t> </a:t>
            </a:r>
            <a:r>
              <a:rPr lang="de-DE" sz="2000" dirty="0" err="1" smtClean="0"/>
              <a:t>by</a:t>
            </a:r>
            <a:r>
              <a:rPr lang="de-DE" sz="2000" dirty="0" smtClean="0"/>
              <a:t> </a:t>
            </a:r>
            <a:r>
              <a:rPr lang="de-DE" sz="2000" dirty="0" err="1" smtClean="0"/>
              <a:t>steady-state</a:t>
            </a:r>
            <a:r>
              <a:rPr lang="de-DE" sz="2000" dirty="0" smtClean="0"/>
              <a:t> </a:t>
            </a:r>
            <a:r>
              <a:rPr lang="de-DE" sz="2000" dirty="0" err="1" smtClean="0"/>
              <a:t>kinetic</a:t>
            </a:r>
            <a:r>
              <a:rPr lang="de-DE" sz="2000" dirty="0" smtClean="0"/>
              <a:t> </a:t>
            </a:r>
            <a:r>
              <a:rPr lang="de-DE" sz="2000" dirty="0" err="1" smtClean="0"/>
              <a:t>experiments</a:t>
            </a:r>
            <a:r>
              <a:rPr lang="de-DE" sz="2000" dirty="0"/>
              <a:t> </a:t>
            </a:r>
            <a:r>
              <a:rPr lang="de-DE" sz="2000" dirty="0" err="1" smtClean="0"/>
              <a:t>allowed</a:t>
            </a:r>
            <a:r>
              <a:rPr lang="de-DE" sz="2000" dirty="0" smtClean="0"/>
              <a:t> </a:t>
            </a:r>
            <a:r>
              <a:rPr lang="de-DE" sz="2000" dirty="0" err="1" smtClean="0"/>
              <a:t>identifying</a:t>
            </a:r>
            <a:r>
              <a:rPr lang="de-DE" sz="2000" dirty="0" smtClean="0"/>
              <a:t> </a:t>
            </a:r>
            <a:r>
              <a:rPr lang="de-DE" sz="2000" dirty="0" err="1" smtClean="0"/>
              <a:t>amino</a:t>
            </a:r>
            <a:r>
              <a:rPr lang="de-DE" sz="2000" dirty="0"/>
              <a:t> </a:t>
            </a:r>
            <a:r>
              <a:rPr lang="de-DE" sz="2000" dirty="0" err="1" smtClean="0"/>
              <a:t>acids</a:t>
            </a:r>
            <a:r>
              <a:rPr lang="de-DE" sz="2000" dirty="0" smtClean="0"/>
              <a:t> </a:t>
            </a:r>
            <a:r>
              <a:rPr lang="de-DE" sz="2000" dirty="0" err="1" smtClean="0"/>
              <a:t>involved</a:t>
            </a:r>
            <a:r>
              <a:rPr lang="de-DE" sz="2000" dirty="0" smtClean="0"/>
              <a:t> in </a:t>
            </a:r>
            <a:r>
              <a:rPr lang="de-DE" sz="2000" dirty="0" err="1"/>
              <a:t>c</a:t>
            </a:r>
            <a:r>
              <a:rPr lang="de-DE" sz="2000" dirty="0" err="1" smtClean="0"/>
              <a:t>atalysis</a:t>
            </a:r>
            <a:endParaRPr lang="de-DE" sz="2000" dirty="0" smtClean="0"/>
          </a:p>
          <a:p>
            <a:pPr marL="0" indent="0">
              <a:buNone/>
            </a:pPr>
            <a:endParaRPr lang="de-DE" sz="1600" dirty="0"/>
          </a:p>
          <a:p>
            <a:pPr marL="0" indent="0">
              <a:buNone/>
            </a:pPr>
            <a:r>
              <a:rPr lang="de-DE" sz="1600" dirty="0"/>
              <a:t>Wolfes H, Alves J, </a:t>
            </a:r>
            <a:r>
              <a:rPr lang="de-DE" sz="1600" dirty="0" err="1"/>
              <a:t>Fliess</a:t>
            </a:r>
            <a:r>
              <a:rPr lang="de-DE" sz="1600" dirty="0"/>
              <a:t> A, Geiger R, Pingoud A.</a:t>
            </a:r>
          </a:p>
          <a:p>
            <a:pPr marL="0" indent="0">
              <a:buNone/>
            </a:pPr>
            <a:r>
              <a:rPr lang="de-DE" sz="1600" i="1" dirty="0" smtClean="0"/>
              <a:t>Site </a:t>
            </a:r>
            <a:r>
              <a:rPr lang="de-DE" sz="1600" i="1" dirty="0" err="1"/>
              <a:t>directed</a:t>
            </a:r>
            <a:r>
              <a:rPr lang="de-DE" sz="1600" i="1" dirty="0"/>
              <a:t> </a:t>
            </a:r>
            <a:r>
              <a:rPr lang="de-DE" sz="1600" i="1" dirty="0" err="1"/>
              <a:t>mutagenesis</a:t>
            </a:r>
            <a:r>
              <a:rPr lang="de-DE" sz="1600" i="1" dirty="0"/>
              <a:t> </a:t>
            </a:r>
            <a:r>
              <a:rPr lang="de-DE" sz="1600" i="1" dirty="0" err="1"/>
              <a:t>experiments</a:t>
            </a:r>
            <a:r>
              <a:rPr lang="de-DE" sz="1600" i="1" dirty="0"/>
              <a:t> </a:t>
            </a:r>
            <a:r>
              <a:rPr lang="de-DE" sz="1600" i="1" dirty="0" err="1"/>
              <a:t>suggest</a:t>
            </a:r>
            <a:r>
              <a:rPr lang="de-DE" sz="1600" i="1" dirty="0"/>
              <a:t> </a:t>
            </a:r>
            <a:r>
              <a:rPr lang="de-DE" sz="1600" i="1" dirty="0" err="1"/>
              <a:t>that</a:t>
            </a:r>
            <a:r>
              <a:rPr lang="de-DE" sz="1600" i="1" dirty="0"/>
              <a:t> </a:t>
            </a:r>
            <a:r>
              <a:rPr lang="de-DE" sz="1600" i="1" dirty="0" err="1"/>
              <a:t>Glu</a:t>
            </a:r>
            <a:r>
              <a:rPr lang="de-DE" sz="1600" i="1" dirty="0"/>
              <a:t> 111, </a:t>
            </a:r>
            <a:r>
              <a:rPr lang="de-DE" sz="1600" i="1" dirty="0" err="1"/>
              <a:t>Glu</a:t>
            </a:r>
            <a:r>
              <a:rPr lang="de-DE" sz="1600" i="1" dirty="0"/>
              <a:t> 144 </a:t>
            </a:r>
            <a:r>
              <a:rPr lang="de-DE" sz="1600" i="1" dirty="0" err="1"/>
              <a:t>and</a:t>
            </a:r>
            <a:r>
              <a:rPr lang="de-DE" sz="1600" i="1" dirty="0"/>
              <a:t> Arg 145 </a:t>
            </a:r>
            <a:r>
              <a:rPr lang="de-DE" sz="1600" i="1" dirty="0" err="1"/>
              <a:t>are</a:t>
            </a:r>
            <a:r>
              <a:rPr lang="de-DE" sz="1600" i="1" dirty="0"/>
              <a:t> essential </a:t>
            </a:r>
            <a:r>
              <a:rPr lang="de-DE" sz="1600" i="1" dirty="0" err="1"/>
              <a:t>for</a:t>
            </a:r>
            <a:r>
              <a:rPr lang="de-DE" sz="1600" i="1" dirty="0"/>
              <a:t> </a:t>
            </a:r>
            <a:r>
              <a:rPr lang="de-DE" sz="1600" i="1" dirty="0" err="1"/>
              <a:t>endonucleolytic</a:t>
            </a:r>
            <a:r>
              <a:rPr lang="de-DE" sz="1600" i="1" dirty="0"/>
              <a:t> </a:t>
            </a:r>
            <a:r>
              <a:rPr lang="de-DE" sz="1600" i="1" dirty="0" err="1"/>
              <a:t>activity</a:t>
            </a:r>
            <a:r>
              <a:rPr lang="de-DE" sz="1600" i="1" dirty="0"/>
              <a:t> </a:t>
            </a:r>
            <a:r>
              <a:rPr lang="de-DE" sz="1600" i="1" dirty="0" err="1"/>
              <a:t>of</a:t>
            </a:r>
            <a:r>
              <a:rPr lang="de-DE" sz="1600" i="1" dirty="0"/>
              <a:t> </a:t>
            </a:r>
            <a:r>
              <a:rPr lang="de-DE" sz="1600" i="1" dirty="0" err="1"/>
              <a:t>EcoRI</a:t>
            </a:r>
            <a:r>
              <a:rPr lang="de-DE" sz="1600" i="1" dirty="0"/>
              <a:t>.</a:t>
            </a:r>
          </a:p>
          <a:p>
            <a:pPr marL="0" indent="0">
              <a:buNone/>
            </a:pPr>
            <a:r>
              <a:rPr lang="de-DE" sz="1600" dirty="0" smtClean="0"/>
              <a:t>Nucleic </a:t>
            </a:r>
            <a:r>
              <a:rPr lang="de-DE" sz="1600" dirty="0"/>
              <a:t>Acids Res. </a:t>
            </a:r>
            <a:r>
              <a:rPr lang="de-DE" sz="1600" dirty="0" smtClean="0">
                <a:solidFill>
                  <a:srgbClr val="FF0000"/>
                </a:solidFill>
              </a:rPr>
              <a:t>1986</a:t>
            </a:r>
            <a:r>
              <a:rPr lang="de-DE" sz="1600" dirty="0" smtClean="0"/>
              <a:t>;14:9063</a:t>
            </a:r>
          </a:p>
          <a:p>
            <a:pPr marL="0" indent="0">
              <a:buNone/>
            </a:pPr>
            <a:endParaRPr lang="de-DE" sz="1600" dirty="0"/>
          </a:p>
          <a:p>
            <a:pPr marL="0" indent="0">
              <a:buNone/>
            </a:pPr>
            <a:r>
              <a:rPr lang="de-DE" sz="1600" dirty="0" err="1" smtClean="0"/>
              <a:t>Thielking</a:t>
            </a:r>
            <a:r>
              <a:rPr lang="de-DE" sz="1600" dirty="0" smtClean="0"/>
              <a:t> </a:t>
            </a:r>
            <a:r>
              <a:rPr lang="de-DE" sz="1600" dirty="0"/>
              <a:t>V, </a:t>
            </a:r>
            <a:r>
              <a:rPr lang="de-DE" sz="1600" dirty="0" err="1"/>
              <a:t>Selent</a:t>
            </a:r>
            <a:r>
              <a:rPr lang="de-DE" sz="1600" dirty="0"/>
              <a:t> U, Köhler E, Wolfes H, Pieper U, Geiger R, Urbanke C, Winkler FK, Pingoud A.</a:t>
            </a:r>
          </a:p>
          <a:p>
            <a:pPr marL="0" indent="0">
              <a:buNone/>
            </a:pPr>
            <a:r>
              <a:rPr lang="de-DE" sz="1600" i="1" dirty="0" smtClean="0"/>
              <a:t>Site-</a:t>
            </a:r>
            <a:r>
              <a:rPr lang="de-DE" sz="1600" i="1" dirty="0" err="1" smtClean="0"/>
              <a:t>directed</a:t>
            </a:r>
            <a:r>
              <a:rPr lang="de-DE" sz="1600" i="1" dirty="0" smtClean="0"/>
              <a:t> </a:t>
            </a:r>
            <a:r>
              <a:rPr lang="de-DE" sz="1600" i="1" dirty="0" err="1"/>
              <a:t>mutagenesis</a:t>
            </a:r>
            <a:r>
              <a:rPr lang="de-DE" sz="1600" i="1" dirty="0"/>
              <a:t> </a:t>
            </a:r>
            <a:r>
              <a:rPr lang="de-DE" sz="1600" i="1" dirty="0" err="1"/>
              <a:t>studies</a:t>
            </a:r>
            <a:r>
              <a:rPr lang="de-DE" sz="1600" i="1" dirty="0"/>
              <a:t> </a:t>
            </a:r>
            <a:r>
              <a:rPr lang="de-DE" sz="1600" i="1" dirty="0" err="1"/>
              <a:t>with</a:t>
            </a:r>
            <a:r>
              <a:rPr lang="de-DE" sz="1600" i="1" dirty="0"/>
              <a:t> </a:t>
            </a:r>
            <a:r>
              <a:rPr lang="de-DE" sz="1600" i="1" dirty="0" err="1"/>
              <a:t>EcoRV</a:t>
            </a:r>
            <a:r>
              <a:rPr lang="de-DE" sz="1600" i="1" dirty="0"/>
              <a:t> (</a:t>
            </a:r>
            <a:r>
              <a:rPr lang="de-DE" sz="1600" dirty="0" err="1"/>
              <a:t>and</a:t>
            </a:r>
            <a:r>
              <a:rPr lang="de-DE" sz="1600" dirty="0"/>
              <a:t> </a:t>
            </a:r>
            <a:r>
              <a:rPr lang="de-DE" sz="1600" dirty="0" err="1"/>
              <a:t>EcoRI</a:t>
            </a:r>
            <a:r>
              <a:rPr lang="de-DE" sz="1600" i="1" dirty="0"/>
              <a:t>). </a:t>
            </a:r>
            <a:r>
              <a:rPr lang="de-DE" sz="1600" i="1" dirty="0" err="1"/>
              <a:t>restriction</a:t>
            </a:r>
            <a:r>
              <a:rPr lang="de-DE" sz="1600" i="1" dirty="0"/>
              <a:t> </a:t>
            </a:r>
            <a:r>
              <a:rPr lang="de-DE" sz="1600" i="1" dirty="0" err="1"/>
              <a:t>endonuclease</a:t>
            </a:r>
            <a:r>
              <a:rPr lang="de-DE" sz="1600" i="1" dirty="0"/>
              <a:t> </a:t>
            </a:r>
            <a:r>
              <a:rPr lang="de-DE" sz="1600" i="1" dirty="0" err="1"/>
              <a:t>to</a:t>
            </a:r>
            <a:r>
              <a:rPr lang="de-DE" sz="1600" i="1" dirty="0"/>
              <a:t> </a:t>
            </a:r>
            <a:r>
              <a:rPr lang="de-DE" sz="1600" i="1" dirty="0" err="1"/>
              <a:t>identify</a:t>
            </a:r>
            <a:r>
              <a:rPr lang="de-DE" sz="1600" i="1" dirty="0"/>
              <a:t> </a:t>
            </a:r>
            <a:r>
              <a:rPr lang="de-DE" sz="1600" i="1" dirty="0" err="1"/>
              <a:t>regions</a:t>
            </a:r>
            <a:r>
              <a:rPr lang="de-DE" sz="1600" i="1" dirty="0"/>
              <a:t> </a:t>
            </a:r>
            <a:r>
              <a:rPr lang="de-DE" sz="1600" i="1" dirty="0" err="1"/>
              <a:t>involved</a:t>
            </a:r>
            <a:r>
              <a:rPr lang="de-DE" sz="1600" i="1" dirty="0"/>
              <a:t> in </a:t>
            </a:r>
            <a:r>
              <a:rPr lang="de-DE" sz="1600" i="1" dirty="0" err="1"/>
              <a:t>recognition</a:t>
            </a:r>
            <a:r>
              <a:rPr lang="de-DE" sz="1600" i="1" dirty="0"/>
              <a:t> </a:t>
            </a:r>
            <a:r>
              <a:rPr lang="de-DE" sz="1600" i="1" dirty="0" err="1"/>
              <a:t>and</a:t>
            </a:r>
            <a:r>
              <a:rPr lang="de-DE" sz="1600" i="1" dirty="0"/>
              <a:t> </a:t>
            </a:r>
            <a:r>
              <a:rPr lang="de-DE" sz="1600" i="1" dirty="0" err="1"/>
              <a:t>catalysis</a:t>
            </a:r>
            <a:r>
              <a:rPr lang="de-DE" sz="1600" i="1" dirty="0" smtClean="0"/>
              <a:t>.</a:t>
            </a:r>
            <a:endParaRPr lang="de-DE" sz="1600" i="1" dirty="0"/>
          </a:p>
          <a:p>
            <a:pPr marL="0" indent="0">
              <a:buNone/>
            </a:pPr>
            <a:r>
              <a:rPr lang="de-DE" sz="1600" dirty="0" err="1" smtClean="0"/>
              <a:t>Biochemistry</a:t>
            </a:r>
            <a:r>
              <a:rPr lang="de-DE" sz="1600" dirty="0" smtClean="0"/>
              <a:t>. </a:t>
            </a:r>
            <a:r>
              <a:rPr lang="de-DE" sz="1600" dirty="0" smtClean="0">
                <a:solidFill>
                  <a:srgbClr val="FF0000"/>
                </a:solidFill>
              </a:rPr>
              <a:t>1991</a:t>
            </a:r>
            <a:r>
              <a:rPr lang="de-DE" sz="1600" dirty="0" smtClean="0"/>
              <a:t>;30:6416</a:t>
            </a:r>
          </a:p>
          <a:p>
            <a:pPr marL="0" indent="0">
              <a:buNone/>
            </a:pPr>
            <a:endParaRPr lang="de-DE" sz="1600" dirty="0"/>
          </a:p>
          <a:p>
            <a:pPr marL="0" indent="0">
              <a:buNone/>
            </a:pPr>
            <a:r>
              <a:rPr lang="de-DE" sz="1600" dirty="0" err="1"/>
              <a:t>Selent</a:t>
            </a:r>
            <a:r>
              <a:rPr lang="de-DE" sz="1600" dirty="0"/>
              <a:t> U, Rüter T, Köhler E, Liedtke M, </a:t>
            </a:r>
            <a:r>
              <a:rPr lang="de-DE" sz="1600" dirty="0" err="1"/>
              <a:t>Thielking</a:t>
            </a:r>
            <a:r>
              <a:rPr lang="de-DE" sz="1600" dirty="0"/>
              <a:t> V, Alves J, Oelgeschläger T, Wolfes H, Peters F, Pingoud A.</a:t>
            </a:r>
          </a:p>
          <a:p>
            <a:pPr marL="0" indent="0">
              <a:buNone/>
            </a:pPr>
            <a:r>
              <a:rPr lang="de-DE" sz="1600" i="1" dirty="0" smtClean="0"/>
              <a:t>A </a:t>
            </a:r>
            <a:r>
              <a:rPr lang="de-DE" sz="1600" i="1" dirty="0"/>
              <a:t>site-</a:t>
            </a:r>
            <a:r>
              <a:rPr lang="de-DE" sz="1600" i="1" dirty="0" err="1"/>
              <a:t>directed</a:t>
            </a:r>
            <a:r>
              <a:rPr lang="de-DE" sz="1600" i="1" dirty="0"/>
              <a:t> </a:t>
            </a:r>
            <a:r>
              <a:rPr lang="de-DE" sz="1600" i="1" dirty="0" err="1"/>
              <a:t>mutagenesis</a:t>
            </a:r>
            <a:r>
              <a:rPr lang="de-DE" sz="1600" i="1" dirty="0"/>
              <a:t> </a:t>
            </a:r>
            <a:r>
              <a:rPr lang="de-DE" sz="1600" i="1" dirty="0" err="1"/>
              <a:t>study</a:t>
            </a:r>
            <a:r>
              <a:rPr lang="de-DE" sz="1600" i="1" dirty="0"/>
              <a:t> </a:t>
            </a:r>
            <a:r>
              <a:rPr lang="de-DE" sz="1600" i="1" dirty="0" err="1"/>
              <a:t>to</a:t>
            </a:r>
            <a:r>
              <a:rPr lang="de-DE" sz="1600" i="1" dirty="0"/>
              <a:t> </a:t>
            </a:r>
            <a:r>
              <a:rPr lang="de-DE" sz="1600" i="1" dirty="0" err="1"/>
              <a:t>identify</a:t>
            </a:r>
            <a:r>
              <a:rPr lang="de-DE" sz="1600" i="1" dirty="0"/>
              <a:t> </a:t>
            </a:r>
            <a:r>
              <a:rPr lang="de-DE" sz="1600" i="1" dirty="0" err="1"/>
              <a:t>amino</a:t>
            </a:r>
            <a:r>
              <a:rPr lang="de-DE" sz="1600" i="1" dirty="0"/>
              <a:t> </a:t>
            </a:r>
            <a:r>
              <a:rPr lang="de-DE" sz="1600" i="1" dirty="0" err="1"/>
              <a:t>acid</a:t>
            </a:r>
            <a:r>
              <a:rPr lang="de-DE" sz="1600" i="1" dirty="0"/>
              <a:t> </a:t>
            </a:r>
            <a:r>
              <a:rPr lang="de-DE" sz="1600" i="1" dirty="0" err="1"/>
              <a:t>residues</a:t>
            </a:r>
            <a:r>
              <a:rPr lang="de-DE" sz="1600" i="1" dirty="0"/>
              <a:t> </a:t>
            </a:r>
            <a:r>
              <a:rPr lang="de-DE" sz="1600" i="1" dirty="0" err="1"/>
              <a:t>involved</a:t>
            </a:r>
            <a:r>
              <a:rPr lang="de-DE" sz="1600" i="1" dirty="0"/>
              <a:t> in </a:t>
            </a:r>
            <a:r>
              <a:rPr lang="de-DE" sz="1600" i="1" dirty="0" err="1"/>
              <a:t>the</a:t>
            </a:r>
            <a:r>
              <a:rPr lang="de-DE" sz="1600" i="1" dirty="0"/>
              <a:t> </a:t>
            </a:r>
            <a:r>
              <a:rPr lang="de-DE" sz="1600" i="1" dirty="0" err="1"/>
              <a:t>catalytic</a:t>
            </a:r>
            <a:r>
              <a:rPr lang="de-DE" sz="1600" i="1" dirty="0"/>
              <a:t> </a:t>
            </a:r>
            <a:r>
              <a:rPr lang="de-DE" sz="1600" i="1" dirty="0" err="1"/>
              <a:t>function</a:t>
            </a:r>
            <a:r>
              <a:rPr lang="de-DE" sz="1600" i="1" dirty="0"/>
              <a:t> </a:t>
            </a:r>
            <a:r>
              <a:rPr lang="de-DE" sz="1600" i="1" dirty="0" err="1"/>
              <a:t>of</a:t>
            </a:r>
            <a:r>
              <a:rPr lang="de-DE" sz="1600" i="1" dirty="0"/>
              <a:t> </a:t>
            </a:r>
            <a:r>
              <a:rPr lang="de-DE" sz="1600" i="1" dirty="0" err="1"/>
              <a:t>the</a:t>
            </a:r>
            <a:r>
              <a:rPr lang="de-DE" sz="1600" i="1" dirty="0"/>
              <a:t> </a:t>
            </a:r>
            <a:r>
              <a:rPr lang="de-DE" sz="1600" i="1" dirty="0" err="1"/>
              <a:t>restriction</a:t>
            </a:r>
            <a:r>
              <a:rPr lang="de-DE" sz="1600" i="1" dirty="0"/>
              <a:t> </a:t>
            </a:r>
            <a:r>
              <a:rPr lang="de-DE" sz="1600" i="1" dirty="0" err="1"/>
              <a:t>endonuclease</a:t>
            </a:r>
            <a:r>
              <a:rPr lang="de-DE" sz="1600" i="1" dirty="0"/>
              <a:t> </a:t>
            </a:r>
            <a:r>
              <a:rPr lang="de-DE" sz="1600" i="1" dirty="0" err="1" smtClean="0"/>
              <a:t>EcoRV</a:t>
            </a:r>
            <a:r>
              <a:rPr lang="de-DE" sz="1600" i="1" dirty="0" smtClean="0"/>
              <a:t> (</a:t>
            </a:r>
            <a:r>
              <a:rPr lang="de-DE" sz="1600" dirty="0" err="1" smtClean="0"/>
              <a:t>and</a:t>
            </a:r>
            <a:r>
              <a:rPr lang="de-DE" sz="1600" dirty="0" smtClean="0"/>
              <a:t> </a:t>
            </a:r>
            <a:r>
              <a:rPr lang="de-DE" sz="1600" dirty="0" err="1" smtClean="0"/>
              <a:t>EcoRI</a:t>
            </a:r>
            <a:r>
              <a:rPr lang="de-DE" sz="1600" i="1" dirty="0" smtClean="0"/>
              <a:t>).</a:t>
            </a:r>
            <a:endParaRPr lang="de-DE" sz="1600" i="1" dirty="0"/>
          </a:p>
          <a:p>
            <a:pPr marL="0" indent="0">
              <a:buNone/>
            </a:pPr>
            <a:r>
              <a:rPr lang="de-DE" sz="1600" dirty="0" err="1" smtClean="0"/>
              <a:t>Biochemistry</a:t>
            </a:r>
            <a:r>
              <a:rPr lang="de-DE" sz="1600" dirty="0"/>
              <a:t>. </a:t>
            </a:r>
            <a:r>
              <a:rPr lang="de-DE" sz="1600" dirty="0" smtClean="0">
                <a:solidFill>
                  <a:srgbClr val="FF0000"/>
                </a:solidFill>
              </a:rPr>
              <a:t>1992</a:t>
            </a:r>
            <a:r>
              <a:rPr lang="de-DE" sz="1600" dirty="0" smtClean="0"/>
              <a:t>;31:4808-15</a:t>
            </a:r>
            <a:r>
              <a:rPr lang="de-DE" sz="1600" dirty="0"/>
              <a:t>.</a:t>
            </a:r>
          </a:p>
        </p:txBody>
      </p:sp>
    </p:spTree>
    <p:extLst>
      <p:ext uri="{BB962C8B-B14F-4D97-AF65-F5344CB8AC3E}">
        <p14:creationId xmlns:p14="http://schemas.microsoft.com/office/powerpoint/2010/main" val="3368259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smtClean="0">
                <a:solidFill>
                  <a:srgbClr val="3366FF"/>
                </a:solidFill>
              </a:rPr>
              <a:t>Catalysis</a:t>
            </a:r>
            <a:r>
              <a:rPr lang="de-DE" dirty="0" smtClean="0">
                <a:solidFill>
                  <a:srgbClr val="3366FF"/>
                </a:solidFill>
              </a:rPr>
              <a:t> II</a:t>
            </a:r>
            <a:endParaRPr lang="de-DE" dirty="0">
              <a:solidFill>
                <a:srgbClr val="3366FF"/>
              </a:solidFill>
            </a:endParaRPr>
          </a:p>
        </p:txBody>
      </p:sp>
      <p:sp>
        <p:nvSpPr>
          <p:cNvPr id="4" name="Inhaltsplatzhalter 3"/>
          <p:cNvSpPr>
            <a:spLocks noGrp="1"/>
          </p:cNvSpPr>
          <p:nvPr>
            <p:ph idx="1"/>
          </p:nvPr>
        </p:nvSpPr>
        <p:spPr/>
        <p:txBody>
          <a:bodyPr/>
          <a:lstStyle/>
          <a:p>
            <a:pPr marL="0" indent="0">
              <a:lnSpc>
                <a:spcPct val="150000"/>
              </a:lnSpc>
              <a:buNone/>
            </a:pPr>
            <a:r>
              <a:rPr lang="en-US" sz="2000" dirty="0" smtClean="0"/>
              <a:t>“…We </a:t>
            </a:r>
            <a:r>
              <a:rPr lang="en-US" sz="2000" dirty="0"/>
              <a:t>suggest on the basis of structural information, </a:t>
            </a:r>
            <a:r>
              <a:rPr lang="en-US" sz="2000" dirty="0" err="1" smtClean="0"/>
              <a:t>muta</a:t>
            </a:r>
            <a:r>
              <a:rPr lang="en-US" sz="2000" dirty="0" smtClean="0"/>
              <a:t>-genesis </a:t>
            </a:r>
            <a:r>
              <a:rPr lang="en-US" sz="2000" dirty="0"/>
              <a:t>data, and analogies with other nucleases that </a:t>
            </a:r>
            <a:r>
              <a:rPr lang="en-US" sz="2000" dirty="0" smtClean="0"/>
              <a:t>in </a:t>
            </a:r>
            <a:r>
              <a:rPr lang="en-US" sz="2000" dirty="0" err="1" smtClean="0"/>
              <a:t>EcoRV</a:t>
            </a:r>
            <a:r>
              <a:rPr lang="en-US" sz="2000" dirty="0" smtClean="0"/>
              <a:t> Asp74 </a:t>
            </a:r>
            <a:r>
              <a:rPr lang="en-US" sz="2000" dirty="0"/>
              <a:t>and Asp90 might be involved in Mg</a:t>
            </a:r>
            <a:r>
              <a:rPr lang="en-US" sz="2000" baseline="30000" dirty="0"/>
              <a:t>2+ </a:t>
            </a:r>
            <a:r>
              <a:rPr lang="en-US" sz="2000" dirty="0"/>
              <a:t>binding and/or catalysis and that Lys92 probably stabilizes the </a:t>
            </a:r>
            <a:r>
              <a:rPr lang="en-US" sz="2000" dirty="0" err="1"/>
              <a:t>pentacovalent</a:t>
            </a:r>
            <a:r>
              <a:rPr lang="en-US" sz="2000" dirty="0"/>
              <a:t> phosphorus in the transition state</a:t>
            </a:r>
            <a:r>
              <a:rPr lang="en-US" sz="2000" dirty="0">
                <a:solidFill>
                  <a:srgbClr val="009900"/>
                </a:solidFill>
              </a:rPr>
              <a:t>. These amino acids are part of a sequence motif, Pro-Asp...Asp/</a:t>
            </a:r>
            <a:r>
              <a:rPr lang="en-US" sz="2000" dirty="0" err="1">
                <a:solidFill>
                  <a:srgbClr val="009900"/>
                </a:solidFill>
              </a:rPr>
              <a:t>Glu</a:t>
            </a:r>
            <a:r>
              <a:rPr lang="en-US" sz="2000" dirty="0">
                <a:solidFill>
                  <a:srgbClr val="009900"/>
                </a:solidFill>
              </a:rPr>
              <a:t>-X-Lys, which is also present in </a:t>
            </a:r>
            <a:r>
              <a:rPr lang="en-US" sz="2000" dirty="0" err="1" smtClean="0">
                <a:solidFill>
                  <a:srgbClr val="009900"/>
                </a:solidFill>
              </a:rPr>
              <a:t>EcoRI</a:t>
            </a:r>
            <a:r>
              <a:rPr lang="en-US" sz="2000" dirty="0" smtClean="0">
                <a:solidFill>
                  <a:srgbClr val="009900"/>
                </a:solidFill>
              </a:rPr>
              <a:t>…”</a:t>
            </a:r>
            <a:r>
              <a:rPr lang="en-US" sz="2000" dirty="0" smtClean="0"/>
              <a:t> (</a:t>
            </a:r>
            <a:r>
              <a:rPr lang="en-US" sz="2000" dirty="0" err="1" smtClean="0"/>
              <a:t>Selent</a:t>
            </a:r>
            <a:r>
              <a:rPr lang="en-US" sz="2000" dirty="0" smtClean="0"/>
              <a:t> </a:t>
            </a:r>
            <a:r>
              <a:rPr lang="en-US" sz="2000" i="1" dirty="0" smtClean="0"/>
              <a:t>et al </a:t>
            </a:r>
            <a:r>
              <a:rPr lang="en-US" sz="2000" dirty="0" smtClean="0"/>
              <a:t>1992)</a:t>
            </a:r>
          </a:p>
          <a:p>
            <a:pPr marL="0" indent="0">
              <a:lnSpc>
                <a:spcPct val="150000"/>
              </a:lnSpc>
              <a:buNone/>
            </a:pPr>
            <a:endParaRPr lang="de-DE" sz="2000" dirty="0" smtClean="0"/>
          </a:p>
          <a:p>
            <a:pPr marL="0" indent="0">
              <a:lnSpc>
                <a:spcPct val="150000"/>
              </a:lnSpc>
              <a:buNone/>
            </a:pPr>
            <a:r>
              <a:rPr lang="de-DE" sz="2000" dirty="0" smtClean="0"/>
              <a:t>	The PD..D/E-X-K </a:t>
            </a:r>
            <a:r>
              <a:rPr lang="de-DE" sz="2000" dirty="0" err="1" smtClean="0"/>
              <a:t>motif</a:t>
            </a:r>
            <a:r>
              <a:rPr lang="de-DE" sz="2000" dirty="0" smtClean="0"/>
              <a:t> </a:t>
            </a:r>
            <a:r>
              <a:rPr lang="de-DE" sz="2000" dirty="0" err="1" smtClean="0"/>
              <a:t>defines</a:t>
            </a:r>
            <a:r>
              <a:rPr lang="de-DE" sz="2000" dirty="0" smtClean="0"/>
              <a:t> </a:t>
            </a:r>
            <a:r>
              <a:rPr lang="de-DE" sz="2000" dirty="0" err="1" smtClean="0"/>
              <a:t>the</a:t>
            </a:r>
            <a:r>
              <a:rPr lang="de-DE" sz="2000" dirty="0" smtClean="0"/>
              <a:t> </a:t>
            </a:r>
            <a:r>
              <a:rPr lang="de-DE" sz="2000" dirty="0" err="1" smtClean="0"/>
              <a:t>largest</a:t>
            </a:r>
            <a:r>
              <a:rPr lang="de-DE" sz="2000" dirty="0" smtClean="0"/>
              <a:t> </a:t>
            </a:r>
            <a:r>
              <a:rPr lang="de-DE" sz="2000" dirty="0" err="1" smtClean="0"/>
              <a:t>family</a:t>
            </a:r>
            <a:r>
              <a:rPr lang="de-DE" sz="2000" dirty="0" smtClean="0"/>
              <a:t> </a:t>
            </a:r>
            <a:r>
              <a:rPr lang="de-DE" sz="2000" dirty="0" err="1" smtClean="0"/>
              <a:t>of</a:t>
            </a:r>
            <a:r>
              <a:rPr lang="de-DE" sz="2000" dirty="0" smtClean="0"/>
              <a:t> 	</a:t>
            </a:r>
            <a:r>
              <a:rPr lang="de-DE" sz="2000" dirty="0" err="1" smtClean="0"/>
              <a:t>enzymes</a:t>
            </a:r>
            <a:r>
              <a:rPr lang="de-DE" sz="2000" dirty="0" smtClean="0"/>
              <a:t> </a:t>
            </a:r>
            <a:r>
              <a:rPr lang="de-DE" sz="2000" dirty="0" err="1" smtClean="0"/>
              <a:t>among</a:t>
            </a:r>
            <a:r>
              <a:rPr lang="de-DE" sz="2000" dirty="0" smtClean="0"/>
              <a:t> </a:t>
            </a:r>
            <a:r>
              <a:rPr lang="de-DE" sz="2000" dirty="0" err="1" smtClean="0"/>
              <a:t>the</a:t>
            </a:r>
            <a:r>
              <a:rPr lang="de-DE" sz="2000" dirty="0" smtClean="0"/>
              <a:t> Type II </a:t>
            </a:r>
            <a:r>
              <a:rPr lang="de-DE" sz="2000" dirty="0" err="1" smtClean="0"/>
              <a:t>restriction</a:t>
            </a:r>
            <a:r>
              <a:rPr lang="de-DE" sz="2000" dirty="0" smtClean="0"/>
              <a:t> </a:t>
            </a:r>
            <a:r>
              <a:rPr lang="de-DE" sz="2000" dirty="0" err="1" smtClean="0"/>
              <a:t>enzymes</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50" y="5595525"/>
            <a:ext cx="658813"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284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solidFill>
                  <a:srgbClr val="3366FF"/>
                </a:solidFill>
              </a:rPr>
              <a:t>Catalysis</a:t>
            </a:r>
            <a:r>
              <a:rPr lang="de-DE" dirty="0" smtClean="0">
                <a:solidFill>
                  <a:srgbClr val="3366FF"/>
                </a:solidFill>
              </a:rPr>
              <a:t> III</a:t>
            </a:r>
            <a:endParaRPr lang="de-DE" dirty="0">
              <a:solidFill>
                <a:srgbClr val="3366FF"/>
              </a:solidFill>
            </a:endParaRPr>
          </a:p>
        </p:txBody>
      </p:sp>
      <p:sp>
        <p:nvSpPr>
          <p:cNvPr id="3" name="Inhaltsplatzhalter 2"/>
          <p:cNvSpPr>
            <a:spLocks noGrp="1"/>
          </p:cNvSpPr>
          <p:nvPr>
            <p:ph idx="1"/>
          </p:nvPr>
        </p:nvSpPr>
        <p:spPr>
          <a:xfrm>
            <a:off x="457200" y="2205825"/>
            <a:ext cx="8229600" cy="4781550"/>
          </a:xfrm>
        </p:spPr>
        <p:txBody>
          <a:bodyPr/>
          <a:lstStyle/>
          <a:p>
            <a:pPr marL="0" indent="0">
              <a:buNone/>
            </a:pPr>
            <a:endParaRPr lang="de-DE" sz="1600" dirty="0" smtClean="0"/>
          </a:p>
          <a:p>
            <a:pPr marL="0" indent="0">
              <a:buNone/>
            </a:pPr>
            <a:endParaRPr lang="de-DE" sz="1600" dirty="0"/>
          </a:p>
          <a:p>
            <a:pPr marL="0" indent="0">
              <a:buNone/>
            </a:pPr>
            <a:endParaRPr lang="de-DE" sz="1600" dirty="0" smtClean="0"/>
          </a:p>
          <a:p>
            <a:pPr marL="0" indent="0">
              <a:buNone/>
            </a:pPr>
            <a:endParaRPr lang="de-DE" sz="1600" dirty="0"/>
          </a:p>
          <a:p>
            <a:pPr marL="0" indent="0">
              <a:buNone/>
            </a:pPr>
            <a:endParaRPr lang="de-DE" sz="1600" dirty="0" smtClean="0"/>
          </a:p>
          <a:p>
            <a:pPr marL="0" indent="0">
              <a:buNone/>
            </a:pPr>
            <a:endParaRPr lang="de-DE" sz="1600" dirty="0"/>
          </a:p>
          <a:p>
            <a:pPr marL="0" indent="0">
              <a:buNone/>
            </a:pPr>
            <a:endParaRPr lang="de-DE" sz="1600" dirty="0" smtClean="0"/>
          </a:p>
          <a:p>
            <a:pPr marL="0" indent="0">
              <a:buNone/>
            </a:pPr>
            <a:endParaRPr lang="de-DE" sz="1600" dirty="0"/>
          </a:p>
          <a:p>
            <a:pPr marL="0" indent="0">
              <a:buNone/>
            </a:pPr>
            <a:endParaRPr lang="de-DE" sz="1600" dirty="0" smtClean="0"/>
          </a:p>
          <a:p>
            <a:pPr marL="0" indent="0">
              <a:buNone/>
            </a:pPr>
            <a:endParaRPr lang="de-DE" sz="1600" dirty="0" smtClean="0"/>
          </a:p>
          <a:p>
            <a:pPr marL="0" indent="0">
              <a:buNone/>
            </a:pPr>
            <a:r>
              <a:rPr lang="de-DE" sz="1600" dirty="0" err="1" smtClean="0"/>
              <a:t>Jeltsch</a:t>
            </a:r>
            <a:r>
              <a:rPr lang="de-DE" sz="1600" dirty="0" smtClean="0"/>
              <a:t> </a:t>
            </a:r>
            <a:r>
              <a:rPr lang="de-DE" sz="1600" dirty="0"/>
              <a:t>A, Alves J, </a:t>
            </a:r>
            <a:r>
              <a:rPr lang="de-DE" sz="1600" dirty="0" err="1"/>
              <a:t>Maass</a:t>
            </a:r>
            <a:r>
              <a:rPr lang="de-DE" sz="1600" dirty="0"/>
              <a:t> G, Pingoud A</a:t>
            </a:r>
            <a:r>
              <a:rPr lang="de-DE" sz="1600" dirty="0" smtClean="0"/>
              <a:t>.</a:t>
            </a:r>
          </a:p>
          <a:p>
            <a:pPr marL="0" indent="0">
              <a:buNone/>
            </a:pPr>
            <a:r>
              <a:rPr lang="de-DE" sz="1600" i="1" dirty="0" smtClean="0"/>
              <a:t>On </a:t>
            </a:r>
            <a:r>
              <a:rPr lang="de-DE" sz="1600" i="1" dirty="0" err="1"/>
              <a:t>the</a:t>
            </a:r>
            <a:r>
              <a:rPr lang="de-DE" sz="1600" i="1" dirty="0"/>
              <a:t> </a:t>
            </a:r>
            <a:r>
              <a:rPr lang="de-DE" sz="1600" i="1" dirty="0" err="1"/>
              <a:t>catalytic</a:t>
            </a:r>
            <a:r>
              <a:rPr lang="de-DE" sz="1600" i="1" dirty="0"/>
              <a:t> </a:t>
            </a:r>
            <a:r>
              <a:rPr lang="de-DE" sz="1600" i="1" dirty="0" err="1"/>
              <a:t>mechanism</a:t>
            </a:r>
            <a:r>
              <a:rPr lang="de-DE" sz="1600" i="1" dirty="0"/>
              <a:t> </a:t>
            </a:r>
            <a:r>
              <a:rPr lang="de-DE" sz="1600" i="1" dirty="0" err="1"/>
              <a:t>of</a:t>
            </a:r>
            <a:r>
              <a:rPr lang="de-DE" sz="1600" i="1" dirty="0"/>
              <a:t> </a:t>
            </a:r>
            <a:r>
              <a:rPr lang="de-DE" sz="1600" i="1" dirty="0" err="1"/>
              <a:t>EcoRI</a:t>
            </a:r>
            <a:r>
              <a:rPr lang="de-DE" sz="1600" i="1" dirty="0"/>
              <a:t> </a:t>
            </a:r>
            <a:r>
              <a:rPr lang="de-DE" sz="1600" i="1" dirty="0" err="1"/>
              <a:t>and</a:t>
            </a:r>
            <a:r>
              <a:rPr lang="de-DE" sz="1600" i="1" dirty="0"/>
              <a:t> </a:t>
            </a:r>
            <a:r>
              <a:rPr lang="de-DE" sz="1600" i="1" dirty="0" err="1"/>
              <a:t>EcoRV</a:t>
            </a:r>
            <a:r>
              <a:rPr lang="de-DE" sz="1600" i="1" dirty="0"/>
              <a:t>. A </a:t>
            </a:r>
            <a:r>
              <a:rPr lang="de-DE" sz="1600" i="1" dirty="0" err="1"/>
              <a:t>detailed</a:t>
            </a:r>
            <a:r>
              <a:rPr lang="de-DE" sz="1600" i="1" dirty="0"/>
              <a:t> </a:t>
            </a:r>
            <a:r>
              <a:rPr lang="de-DE" sz="1600" i="1" dirty="0" err="1"/>
              <a:t>proposal</a:t>
            </a:r>
            <a:r>
              <a:rPr lang="de-DE" sz="1600" i="1" dirty="0"/>
              <a:t> </a:t>
            </a:r>
            <a:r>
              <a:rPr lang="de-DE" sz="1600" i="1" dirty="0" err="1"/>
              <a:t>based</a:t>
            </a:r>
            <a:r>
              <a:rPr lang="de-DE" sz="1600" i="1" dirty="0"/>
              <a:t> on </a:t>
            </a:r>
            <a:r>
              <a:rPr lang="de-DE" sz="1600" i="1" dirty="0" err="1"/>
              <a:t>biochemical</a:t>
            </a:r>
            <a:r>
              <a:rPr lang="de-DE" sz="1600" i="1" dirty="0"/>
              <a:t> </a:t>
            </a:r>
            <a:r>
              <a:rPr lang="de-DE" sz="1600" i="1" dirty="0" err="1"/>
              <a:t>results</a:t>
            </a:r>
            <a:r>
              <a:rPr lang="de-DE" sz="1600" i="1" dirty="0"/>
              <a:t>, </a:t>
            </a:r>
            <a:r>
              <a:rPr lang="de-DE" sz="1600" i="1" dirty="0" err="1"/>
              <a:t>structural</a:t>
            </a:r>
            <a:r>
              <a:rPr lang="de-DE" sz="1600" i="1" dirty="0"/>
              <a:t> </a:t>
            </a:r>
            <a:r>
              <a:rPr lang="de-DE" sz="1600" i="1" dirty="0" err="1"/>
              <a:t>data</a:t>
            </a:r>
            <a:r>
              <a:rPr lang="de-DE" sz="1600" i="1" dirty="0"/>
              <a:t> </a:t>
            </a:r>
            <a:r>
              <a:rPr lang="de-DE" sz="1600" i="1" dirty="0" err="1"/>
              <a:t>and</a:t>
            </a:r>
            <a:r>
              <a:rPr lang="de-DE" sz="1600" i="1" dirty="0"/>
              <a:t> </a:t>
            </a:r>
            <a:r>
              <a:rPr lang="de-DE" sz="1600" i="1" dirty="0" err="1"/>
              <a:t>molecular</a:t>
            </a:r>
            <a:r>
              <a:rPr lang="de-DE" sz="1600" i="1" dirty="0"/>
              <a:t> </a:t>
            </a:r>
            <a:r>
              <a:rPr lang="de-DE" sz="1600" i="1" dirty="0" err="1"/>
              <a:t>modelling</a:t>
            </a:r>
            <a:r>
              <a:rPr lang="de-DE" sz="1600" i="1" dirty="0"/>
              <a:t>.</a:t>
            </a:r>
          </a:p>
          <a:p>
            <a:pPr marL="0" indent="0">
              <a:buNone/>
            </a:pPr>
            <a:r>
              <a:rPr lang="de-DE" sz="1600" dirty="0" smtClean="0"/>
              <a:t>FEBS </a:t>
            </a:r>
            <a:r>
              <a:rPr lang="de-DE" sz="1600" dirty="0" err="1"/>
              <a:t>Lett</a:t>
            </a:r>
            <a:r>
              <a:rPr lang="de-DE" sz="1600" dirty="0"/>
              <a:t>. </a:t>
            </a:r>
            <a:r>
              <a:rPr lang="de-DE" sz="1600" dirty="0" smtClean="0">
                <a:solidFill>
                  <a:srgbClr val="FF3300"/>
                </a:solidFill>
              </a:rPr>
              <a:t>1992</a:t>
            </a:r>
            <a:r>
              <a:rPr lang="de-DE" sz="1600" dirty="0" smtClean="0"/>
              <a:t>; 304:4</a:t>
            </a:r>
            <a:endParaRPr lang="de-DE" sz="16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1535600"/>
            <a:ext cx="780097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62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solidFill>
                  <a:srgbClr val="3366FF"/>
                </a:solidFill>
              </a:rPr>
              <a:t>Catalysis</a:t>
            </a:r>
            <a:r>
              <a:rPr lang="de-DE" dirty="0" smtClean="0">
                <a:solidFill>
                  <a:srgbClr val="3366FF"/>
                </a:solidFill>
              </a:rPr>
              <a:t> IV</a:t>
            </a:r>
            <a:endParaRPr lang="de-DE" dirty="0">
              <a:solidFill>
                <a:srgbClr val="3366F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543" y="1605582"/>
            <a:ext cx="5973288" cy="346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415635" y="5390089"/>
            <a:ext cx="8467107" cy="1077218"/>
          </a:xfrm>
          <a:prstGeom prst="rect">
            <a:avLst/>
          </a:prstGeom>
        </p:spPr>
        <p:txBody>
          <a:bodyPr wrap="square">
            <a:spAutoFit/>
          </a:bodyPr>
          <a:lstStyle/>
          <a:p>
            <a:r>
              <a:rPr lang="de-DE" sz="1600" dirty="0" err="1"/>
              <a:t>Jeltsch</a:t>
            </a:r>
            <a:r>
              <a:rPr lang="de-DE" sz="1600" dirty="0"/>
              <a:t> A, Alves J, Wolfes H, </a:t>
            </a:r>
            <a:r>
              <a:rPr lang="de-DE" sz="1600" dirty="0" err="1"/>
              <a:t>Maass</a:t>
            </a:r>
            <a:r>
              <a:rPr lang="de-DE" sz="1600" dirty="0"/>
              <a:t> G, Pingoud A</a:t>
            </a:r>
            <a:r>
              <a:rPr lang="de-DE" sz="1600" dirty="0" smtClean="0"/>
              <a:t>.</a:t>
            </a:r>
          </a:p>
          <a:p>
            <a:r>
              <a:rPr lang="de-DE" sz="1600" i="1" dirty="0" smtClean="0"/>
              <a:t>Substrate-</a:t>
            </a:r>
            <a:r>
              <a:rPr lang="de-DE" sz="1600" i="1" dirty="0" err="1" smtClean="0"/>
              <a:t>assisted</a:t>
            </a:r>
            <a:r>
              <a:rPr lang="de-DE" sz="1600" i="1" dirty="0" smtClean="0"/>
              <a:t> </a:t>
            </a:r>
            <a:r>
              <a:rPr lang="de-DE" sz="1600" i="1" dirty="0" err="1"/>
              <a:t>catalysis</a:t>
            </a:r>
            <a:r>
              <a:rPr lang="de-DE" sz="1600" i="1" dirty="0"/>
              <a:t> in </a:t>
            </a:r>
            <a:r>
              <a:rPr lang="de-DE" sz="1600" i="1" dirty="0" err="1"/>
              <a:t>the</a:t>
            </a:r>
            <a:r>
              <a:rPr lang="de-DE" sz="1600" i="1" dirty="0"/>
              <a:t> </a:t>
            </a:r>
            <a:r>
              <a:rPr lang="de-DE" sz="1600" i="1" dirty="0" err="1"/>
              <a:t>cleavage</a:t>
            </a:r>
            <a:r>
              <a:rPr lang="de-DE" sz="1600" i="1" dirty="0"/>
              <a:t> </a:t>
            </a:r>
            <a:r>
              <a:rPr lang="de-DE" sz="1600" i="1" dirty="0" err="1"/>
              <a:t>of</a:t>
            </a:r>
            <a:r>
              <a:rPr lang="de-DE" sz="1600" i="1" dirty="0"/>
              <a:t> DNA </a:t>
            </a:r>
            <a:r>
              <a:rPr lang="de-DE" sz="1600" i="1" dirty="0" err="1"/>
              <a:t>by</a:t>
            </a:r>
            <a:r>
              <a:rPr lang="de-DE" sz="1600" i="1" dirty="0"/>
              <a:t> </a:t>
            </a:r>
            <a:r>
              <a:rPr lang="de-DE" sz="1600" i="1" dirty="0" err="1"/>
              <a:t>the</a:t>
            </a:r>
            <a:r>
              <a:rPr lang="de-DE" sz="1600" i="1" dirty="0"/>
              <a:t> </a:t>
            </a:r>
            <a:r>
              <a:rPr lang="de-DE" sz="1600" i="1" dirty="0" err="1"/>
              <a:t>EcoRI</a:t>
            </a:r>
            <a:r>
              <a:rPr lang="de-DE" sz="1600" i="1" dirty="0"/>
              <a:t> </a:t>
            </a:r>
            <a:r>
              <a:rPr lang="de-DE" sz="1600" i="1" dirty="0" err="1"/>
              <a:t>and</a:t>
            </a:r>
            <a:r>
              <a:rPr lang="de-DE" sz="1600" i="1" dirty="0"/>
              <a:t> </a:t>
            </a:r>
            <a:r>
              <a:rPr lang="de-DE" sz="1600" i="1" dirty="0" err="1"/>
              <a:t>EcoRV</a:t>
            </a:r>
            <a:r>
              <a:rPr lang="de-DE" sz="1600" i="1" dirty="0"/>
              <a:t> </a:t>
            </a:r>
            <a:r>
              <a:rPr lang="de-DE" sz="1600" i="1" dirty="0" err="1"/>
              <a:t>restriction</a:t>
            </a:r>
            <a:r>
              <a:rPr lang="de-DE" sz="1600" i="1" dirty="0"/>
              <a:t> </a:t>
            </a:r>
            <a:r>
              <a:rPr lang="de-DE" sz="1600" i="1" dirty="0" err="1"/>
              <a:t>enzymes</a:t>
            </a:r>
            <a:r>
              <a:rPr lang="de-DE" sz="1600" i="1" dirty="0"/>
              <a:t>.</a:t>
            </a:r>
          </a:p>
          <a:p>
            <a:r>
              <a:rPr lang="de-DE" sz="1600" dirty="0" err="1" smtClean="0"/>
              <a:t>Proc</a:t>
            </a:r>
            <a:r>
              <a:rPr lang="de-DE" sz="1600" dirty="0" smtClean="0"/>
              <a:t> </a:t>
            </a:r>
            <a:r>
              <a:rPr lang="de-DE" sz="1600" dirty="0" err="1"/>
              <a:t>Natl</a:t>
            </a:r>
            <a:r>
              <a:rPr lang="de-DE" sz="1600" dirty="0"/>
              <a:t> </a:t>
            </a:r>
            <a:r>
              <a:rPr lang="de-DE" sz="1600" dirty="0" err="1"/>
              <a:t>Acad</a:t>
            </a:r>
            <a:r>
              <a:rPr lang="de-DE" sz="1600" dirty="0"/>
              <a:t> </a:t>
            </a:r>
            <a:r>
              <a:rPr lang="de-DE" sz="1600" dirty="0" err="1"/>
              <a:t>Sci</a:t>
            </a:r>
            <a:r>
              <a:rPr lang="de-DE" sz="1600" dirty="0"/>
              <a:t> U S A. </a:t>
            </a:r>
            <a:r>
              <a:rPr lang="de-DE" sz="1600" dirty="0" smtClean="0">
                <a:solidFill>
                  <a:srgbClr val="FF0000"/>
                </a:solidFill>
              </a:rPr>
              <a:t>1993</a:t>
            </a:r>
            <a:r>
              <a:rPr lang="de-DE" sz="1600" dirty="0" smtClean="0"/>
              <a:t>;90:8499.</a:t>
            </a:r>
            <a:endParaRPr lang="de-DE" sz="1600" dirty="0"/>
          </a:p>
        </p:txBody>
      </p:sp>
    </p:spTree>
    <p:extLst>
      <p:ext uri="{BB962C8B-B14F-4D97-AF65-F5344CB8AC3E}">
        <p14:creationId xmlns:p14="http://schemas.microsoft.com/office/powerpoint/2010/main" val="1642764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179388" y="1639344"/>
            <a:ext cx="8785225" cy="4315027"/>
          </a:xfrm>
          <a:prstGeom prst="rect">
            <a:avLst/>
          </a:prstGeom>
          <a:solidFill>
            <a:schemeClr val="bg1"/>
          </a:solidFill>
          <a:ln w="9525">
            <a:solidFill>
              <a:schemeClr val="tx1"/>
            </a:solidFill>
            <a:miter lim="800000"/>
            <a:headEnd/>
            <a:tailEnd/>
          </a:ln>
          <a:effectLst/>
          <a:extLst/>
        </p:spPr>
        <p:txBody>
          <a:bodyPr>
            <a:spAutoFit/>
          </a:bodyPr>
          <a:lstStyle/>
          <a:p>
            <a:pPr>
              <a:lnSpc>
                <a:spcPct val="130000"/>
              </a:lnSpc>
              <a:spcBef>
                <a:spcPct val="50000"/>
              </a:spcBef>
            </a:pPr>
            <a:r>
              <a:rPr lang="en-GB" altLang="de-DE" sz="2800" b="0" baseline="0" dirty="0">
                <a:solidFill>
                  <a:srgbClr val="0066FF"/>
                </a:solidFill>
                <a:latin typeface="Monotype Corsiva" pitchFamily="66" charset="0"/>
              </a:rPr>
              <a:t>“</a:t>
            </a:r>
            <a:r>
              <a:rPr lang="en-GB" altLang="de-DE" sz="2000" b="0" baseline="0" dirty="0">
                <a:solidFill>
                  <a:srgbClr val="0066FF"/>
                </a:solidFill>
                <a:ea typeface="Verdana" panose="020B0604030504040204" pitchFamily="34" charset="0"/>
                <a:cs typeface="Verdana" panose="020B0604030504040204" pitchFamily="34" charset="0"/>
              </a:rPr>
              <a:t>The detailed mechanism of DNA hydrolysis by enzymes is of significant current interest. One of the most important questions in this respect is the catalytic role of metal ions such as Mg</a:t>
            </a:r>
            <a:r>
              <a:rPr lang="en-GB" altLang="de-DE" sz="2000" b="0" baseline="30000" dirty="0">
                <a:solidFill>
                  <a:srgbClr val="0066FF"/>
                </a:solidFill>
                <a:ea typeface="Verdana" panose="020B0604030504040204" pitchFamily="34" charset="0"/>
                <a:cs typeface="Verdana" panose="020B0604030504040204" pitchFamily="34" charset="0"/>
              </a:rPr>
              <a:t>2+</a:t>
            </a:r>
            <a:r>
              <a:rPr lang="en-GB" altLang="de-DE" sz="2000" b="0" baseline="0" dirty="0">
                <a:solidFill>
                  <a:srgbClr val="0066FF"/>
                </a:solidFill>
                <a:ea typeface="Verdana" panose="020B0604030504040204" pitchFamily="34" charset="0"/>
                <a:cs typeface="Verdana" panose="020B0604030504040204" pitchFamily="34" charset="0"/>
              </a:rPr>
              <a:t>. While it is clear that divalent ions play a major role in DNA hydrolysis, it is uncertain what function such </a:t>
            </a:r>
            <a:r>
              <a:rPr lang="en-GB" altLang="de-DE" sz="2000" b="0" baseline="0" dirty="0" err="1">
                <a:solidFill>
                  <a:srgbClr val="0066FF"/>
                </a:solidFill>
                <a:ea typeface="Verdana" panose="020B0604030504040204" pitchFamily="34" charset="0"/>
                <a:cs typeface="Verdana" panose="020B0604030504040204" pitchFamily="34" charset="0"/>
              </a:rPr>
              <a:t>cations</a:t>
            </a:r>
            <a:r>
              <a:rPr lang="en-GB" altLang="de-DE" sz="2000" b="0" baseline="0" dirty="0">
                <a:solidFill>
                  <a:srgbClr val="0066FF"/>
                </a:solidFill>
                <a:ea typeface="Verdana" panose="020B0604030504040204" pitchFamily="34" charset="0"/>
                <a:cs typeface="Verdana" panose="020B0604030504040204" pitchFamily="34" charset="0"/>
              </a:rPr>
              <a:t> have in hydrolysis and </a:t>
            </a:r>
            <a:r>
              <a:rPr lang="en-GB" altLang="de-DE" sz="2000" baseline="0" dirty="0">
                <a:solidFill>
                  <a:srgbClr val="FF0000"/>
                </a:solidFill>
                <a:ea typeface="Verdana" panose="020B0604030504040204" pitchFamily="34" charset="0"/>
                <a:cs typeface="Verdana" panose="020B0604030504040204" pitchFamily="34" charset="0"/>
              </a:rPr>
              <a:t>why two are needed in some cases and only one in others</a:t>
            </a:r>
            <a:r>
              <a:rPr lang="en-GB" altLang="de-DE" sz="2000" b="0" baseline="0" dirty="0" smtClean="0">
                <a:solidFill>
                  <a:srgbClr val="0066FF"/>
                </a:solidFill>
                <a:ea typeface="Verdana" panose="020B0604030504040204" pitchFamily="34" charset="0"/>
                <a:cs typeface="Verdana" panose="020B0604030504040204" pitchFamily="34" charset="0"/>
              </a:rPr>
              <a:t>”</a:t>
            </a:r>
          </a:p>
          <a:p>
            <a:pPr>
              <a:lnSpc>
                <a:spcPct val="130000"/>
              </a:lnSpc>
              <a:spcBef>
                <a:spcPct val="50000"/>
              </a:spcBef>
            </a:pPr>
            <a:r>
              <a:rPr lang="de-DE" altLang="de-DE" sz="2000" b="0" baseline="0" dirty="0" smtClean="0">
                <a:solidFill>
                  <a:srgbClr val="0066FF"/>
                </a:solidFill>
                <a:ea typeface="Verdana" panose="020B0604030504040204" pitchFamily="34" charset="0"/>
                <a:cs typeface="Verdana" panose="020B0604030504040204" pitchFamily="34" charset="0"/>
              </a:rPr>
              <a:t>  </a:t>
            </a:r>
            <a:endParaRPr lang="de-DE" altLang="de-DE" sz="2000" b="0" baseline="0" dirty="0">
              <a:solidFill>
                <a:srgbClr val="0066FF"/>
              </a:solidFill>
              <a:ea typeface="Verdana" panose="020B0604030504040204" pitchFamily="34" charset="0"/>
              <a:cs typeface="Verdana" panose="020B0604030504040204" pitchFamily="34" charset="0"/>
            </a:endParaRPr>
          </a:p>
          <a:p>
            <a:pPr>
              <a:spcBef>
                <a:spcPct val="50000"/>
              </a:spcBef>
            </a:pPr>
            <a:r>
              <a:rPr lang="de-DE" altLang="de-DE" sz="1600" b="0" baseline="0" dirty="0" err="1" smtClean="0">
                <a:ea typeface="Verdana" panose="020B0604030504040204" pitchFamily="34" charset="0"/>
                <a:cs typeface="Verdana" panose="020B0604030504040204" pitchFamily="34" charset="0"/>
              </a:rPr>
              <a:t>Fothergill</a:t>
            </a:r>
            <a:r>
              <a:rPr lang="de-DE" altLang="de-DE" sz="1600" dirty="0">
                <a:ea typeface="Verdana" panose="020B0604030504040204" pitchFamily="34" charset="0"/>
                <a:cs typeface="Verdana" panose="020B0604030504040204" pitchFamily="34" charset="0"/>
              </a:rPr>
              <a:t> </a:t>
            </a:r>
            <a:r>
              <a:rPr lang="de-DE" altLang="de-DE" sz="1600" b="0" baseline="0" dirty="0" smtClean="0">
                <a:ea typeface="Verdana" panose="020B0604030504040204" pitchFamily="34" charset="0"/>
                <a:cs typeface="Verdana" panose="020B0604030504040204" pitchFamily="34" charset="0"/>
              </a:rPr>
              <a:t> M, Goodman MF, </a:t>
            </a:r>
            <a:r>
              <a:rPr lang="de-DE" altLang="de-DE" sz="1600" b="0" baseline="0" dirty="0" err="1" smtClean="0">
                <a:ea typeface="Verdana" panose="020B0604030504040204" pitchFamily="34" charset="0"/>
                <a:cs typeface="Verdana" panose="020B0604030504040204" pitchFamily="34" charset="0"/>
              </a:rPr>
              <a:t>Petruska</a:t>
            </a:r>
            <a:r>
              <a:rPr lang="de-DE" altLang="de-DE" sz="1600" b="0" baseline="0" dirty="0" smtClean="0">
                <a:ea typeface="Verdana" panose="020B0604030504040204" pitchFamily="34" charset="0"/>
                <a:cs typeface="Verdana" panose="020B0604030504040204" pitchFamily="34" charset="0"/>
              </a:rPr>
              <a:t> J </a:t>
            </a:r>
            <a:r>
              <a:rPr lang="de-DE" altLang="de-DE" sz="1600" b="0" baseline="0" dirty="0" err="1">
                <a:ea typeface="Verdana" panose="020B0604030504040204" pitchFamily="34" charset="0"/>
                <a:cs typeface="Verdana" panose="020B0604030504040204" pitchFamily="34" charset="0"/>
              </a:rPr>
              <a:t>and</a:t>
            </a:r>
            <a:r>
              <a:rPr lang="de-DE" altLang="de-DE" sz="1600" b="0" baseline="0" dirty="0">
                <a:ea typeface="Verdana" panose="020B0604030504040204" pitchFamily="34" charset="0"/>
                <a:cs typeface="Verdana" panose="020B0604030504040204" pitchFamily="34" charset="0"/>
              </a:rPr>
              <a:t> </a:t>
            </a:r>
            <a:r>
              <a:rPr lang="de-DE" altLang="de-DE" sz="1600" b="1" baseline="0" dirty="0" err="1" smtClean="0">
                <a:ea typeface="Verdana" panose="020B0604030504040204" pitchFamily="34" charset="0"/>
                <a:cs typeface="Verdana" panose="020B0604030504040204" pitchFamily="34" charset="0"/>
              </a:rPr>
              <a:t>Warshel</a:t>
            </a:r>
            <a:r>
              <a:rPr lang="de-DE" altLang="de-DE" sz="1600" b="1" baseline="0" dirty="0" smtClean="0">
                <a:ea typeface="Verdana" panose="020B0604030504040204" pitchFamily="34" charset="0"/>
                <a:cs typeface="Verdana" panose="020B0604030504040204" pitchFamily="34" charset="0"/>
              </a:rPr>
              <a:t> A</a:t>
            </a:r>
            <a:r>
              <a:rPr lang="de-DE" altLang="de-DE" sz="1600" b="0" baseline="0" dirty="0" smtClean="0">
                <a:ea typeface="Verdana" panose="020B0604030504040204" pitchFamily="34" charset="0"/>
                <a:cs typeface="Verdana" panose="020B0604030504040204" pitchFamily="34" charset="0"/>
              </a:rPr>
              <a:t> </a:t>
            </a:r>
            <a:endParaRPr lang="de-DE" altLang="de-DE" sz="1600" dirty="0">
              <a:ea typeface="Verdana" panose="020B0604030504040204" pitchFamily="34" charset="0"/>
              <a:cs typeface="Verdana" panose="020B0604030504040204" pitchFamily="34" charset="0"/>
            </a:endParaRPr>
          </a:p>
          <a:p>
            <a:pPr>
              <a:spcBef>
                <a:spcPct val="50000"/>
              </a:spcBef>
            </a:pPr>
            <a:r>
              <a:rPr lang="de-DE" altLang="de-DE" sz="1600" b="0" baseline="0" dirty="0" smtClean="0">
                <a:ea typeface="Verdana" panose="020B0604030504040204" pitchFamily="34" charset="0"/>
                <a:cs typeface="Verdana" panose="020B0604030504040204" pitchFamily="34" charset="0"/>
              </a:rPr>
              <a:t>J</a:t>
            </a:r>
            <a:r>
              <a:rPr lang="de-DE" altLang="de-DE" sz="1600" b="0" baseline="0" dirty="0">
                <a:ea typeface="Verdana" panose="020B0604030504040204" pitchFamily="34" charset="0"/>
                <a:cs typeface="Verdana" panose="020B0604030504040204" pitchFamily="34" charset="0"/>
              </a:rPr>
              <a:t>. Am. Chem. </a:t>
            </a:r>
            <a:r>
              <a:rPr lang="de-DE" altLang="de-DE" sz="1600" b="0" baseline="0" dirty="0" err="1">
                <a:ea typeface="Verdana" panose="020B0604030504040204" pitchFamily="34" charset="0"/>
                <a:cs typeface="Verdana" panose="020B0604030504040204" pitchFamily="34" charset="0"/>
              </a:rPr>
              <a:t>Soc</a:t>
            </a:r>
            <a:r>
              <a:rPr lang="de-DE" altLang="de-DE" sz="1600" b="0" baseline="0" dirty="0">
                <a:ea typeface="Verdana" panose="020B0604030504040204" pitchFamily="34" charset="0"/>
                <a:cs typeface="Verdana" panose="020B0604030504040204" pitchFamily="34" charset="0"/>
              </a:rPr>
              <a:t>. </a:t>
            </a:r>
            <a:r>
              <a:rPr lang="de-DE" altLang="de-DE" sz="1600" dirty="0" smtClean="0">
                <a:solidFill>
                  <a:srgbClr val="FF3300"/>
                </a:solidFill>
                <a:ea typeface="Verdana" panose="020B0604030504040204" pitchFamily="34" charset="0"/>
                <a:cs typeface="Verdana" panose="020B0604030504040204" pitchFamily="34" charset="0"/>
              </a:rPr>
              <a:t>1995;</a:t>
            </a:r>
            <a:r>
              <a:rPr lang="de-DE" altLang="de-DE" sz="1600" dirty="0" smtClean="0">
                <a:ea typeface="Verdana" panose="020B0604030504040204" pitchFamily="34" charset="0"/>
                <a:cs typeface="Verdana" panose="020B0604030504040204" pitchFamily="34" charset="0"/>
              </a:rPr>
              <a:t> </a:t>
            </a:r>
            <a:r>
              <a:rPr lang="de-DE" altLang="de-DE" sz="1600" b="0" baseline="0" dirty="0" smtClean="0">
                <a:ea typeface="Verdana" panose="020B0604030504040204" pitchFamily="34" charset="0"/>
                <a:cs typeface="Verdana" panose="020B0604030504040204" pitchFamily="34" charset="0"/>
              </a:rPr>
              <a:t>117: 11619</a:t>
            </a:r>
          </a:p>
          <a:p>
            <a:pPr>
              <a:spcBef>
                <a:spcPct val="50000"/>
              </a:spcBef>
            </a:pPr>
            <a:endParaRPr lang="de-DE" altLang="de-DE" sz="1600" dirty="0">
              <a:ea typeface="Verdana" panose="020B0604030504040204" pitchFamily="34" charset="0"/>
              <a:cs typeface="Verdana" panose="020B0604030504040204" pitchFamily="34" charset="0"/>
            </a:endParaRPr>
          </a:p>
        </p:txBody>
      </p:sp>
      <p:sp>
        <p:nvSpPr>
          <p:cNvPr id="3" name="Textfeld 2"/>
          <p:cNvSpPr txBox="1"/>
          <p:nvPr/>
        </p:nvSpPr>
        <p:spPr>
          <a:xfrm>
            <a:off x="3372592" y="486888"/>
            <a:ext cx="2446504" cy="584775"/>
          </a:xfrm>
          <a:prstGeom prst="rect">
            <a:avLst/>
          </a:prstGeom>
          <a:noFill/>
        </p:spPr>
        <p:txBody>
          <a:bodyPr wrap="none" rtlCol="0">
            <a:spAutoFit/>
          </a:bodyPr>
          <a:lstStyle/>
          <a:p>
            <a:r>
              <a:rPr lang="de-DE" sz="3200" kern="0" dirty="0" err="1">
                <a:solidFill>
                  <a:srgbClr val="3366FF"/>
                </a:solidFill>
                <a:latin typeface="Verdana"/>
              </a:rPr>
              <a:t>Catalysis</a:t>
            </a:r>
            <a:r>
              <a:rPr lang="de-DE" sz="3200" kern="0" dirty="0">
                <a:solidFill>
                  <a:srgbClr val="3366FF"/>
                </a:solidFill>
                <a:latin typeface="Verdana"/>
              </a:rPr>
              <a:t> </a:t>
            </a:r>
            <a:r>
              <a:rPr lang="de-DE" sz="3200" kern="0" dirty="0" smtClean="0">
                <a:solidFill>
                  <a:srgbClr val="3366FF"/>
                </a:solidFill>
                <a:latin typeface="Verdana"/>
              </a:rPr>
              <a:t>V</a:t>
            </a:r>
            <a:endParaRPr lang="de-DE" dirty="0"/>
          </a:p>
        </p:txBody>
      </p:sp>
    </p:spTree>
    <p:extLst>
      <p:ext uri="{BB962C8B-B14F-4D97-AF65-F5344CB8AC3E}">
        <p14:creationId xmlns:p14="http://schemas.microsoft.com/office/powerpoint/2010/main" val="1824648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rgbClr val="3366FF"/>
                </a:solidFill>
              </a:rPr>
              <a:t>Catalysis</a:t>
            </a:r>
            <a:r>
              <a:rPr lang="de-DE" dirty="0">
                <a:solidFill>
                  <a:srgbClr val="3366FF"/>
                </a:solidFill>
              </a:rPr>
              <a:t> </a:t>
            </a:r>
            <a:r>
              <a:rPr lang="de-DE" dirty="0" smtClean="0">
                <a:solidFill>
                  <a:srgbClr val="3366FF"/>
                </a:solidFill>
              </a:rPr>
              <a:t>VI</a:t>
            </a:r>
            <a:endParaRPr lang="de-DE" dirty="0"/>
          </a:p>
        </p:txBody>
      </p:sp>
      <p:sp>
        <p:nvSpPr>
          <p:cNvPr id="3" name="Inhaltsplatzhalter 2"/>
          <p:cNvSpPr>
            <a:spLocks noGrp="1"/>
          </p:cNvSpPr>
          <p:nvPr>
            <p:ph idx="1"/>
          </p:nvPr>
        </p:nvSpPr>
        <p:spPr>
          <a:xfrm>
            <a:off x="433450" y="1528948"/>
            <a:ext cx="8229600" cy="4781550"/>
          </a:xfrm>
        </p:spPr>
        <p:txBody>
          <a:bodyPr/>
          <a:lstStyle/>
          <a:p>
            <a:pPr marL="0" indent="0">
              <a:buNone/>
            </a:pPr>
            <a:r>
              <a:rPr lang="de-DE" sz="1600" dirty="0">
                <a:latin typeface="+mj-lt"/>
              </a:rPr>
              <a:t>Pingoud V, Wende W, Friedhoff P, Reuter M, Alves J, </a:t>
            </a:r>
            <a:r>
              <a:rPr lang="de-DE" sz="1600" dirty="0" err="1">
                <a:latin typeface="+mj-lt"/>
              </a:rPr>
              <a:t>Jeltsch</a:t>
            </a:r>
            <a:r>
              <a:rPr lang="de-DE" sz="1600" dirty="0">
                <a:latin typeface="+mj-lt"/>
              </a:rPr>
              <a:t> A, </a:t>
            </a:r>
            <a:r>
              <a:rPr lang="de-DE" sz="1600" dirty="0" err="1">
                <a:latin typeface="+mj-lt"/>
              </a:rPr>
              <a:t>Mones</a:t>
            </a:r>
            <a:r>
              <a:rPr lang="de-DE" sz="1600" dirty="0">
                <a:latin typeface="+mj-lt"/>
              </a:rPr>
              <a:t> L, Fuxreiter M, Pingoud A.</a:t>
            </a:r>
          </a:p>
          <a:p>
            <a:pPr marL="0" indent="0">
              <a:buNone/>
            </a:pPr>
            <a:r>
              <a:rPr lang="de-DE" sz="1600" i="1" dirty="0" smtClean="0">
                <a:latin typeface="+mj-lt"/>
              </a:rPr>
              <a:t>On </a:t>
            </a:r>
            <a:r>
              <a:rPr lang="de-DE" sz="1600" i="1" dirty="0" err="1">
                <a:latin typeface="+mj-lt"/>
              </a:rPr>
              <a:t>the</a:t>
            </a:r>
            <a:r>
              <a:rPr lang="de-DE" sz="1600" i="1" dirty="0">
                <a:latin typeface="+mj-lt"/>
              </a:rPr>
              <a:t> </a:t>
            </a:r>
            <a:r>
              <a:rPr lang="de-DE" sz="1600" i="1" dirty="0" err="1">
                <a:latin typeface="+mj-lt"/>
              </a:rPr>
              <a:t>divalent</a:t>
            </a:r>
            <a:r>
              <a:rPr lang="de-DE" sz="1600" i="1" dirty="0">
                <a:latin typeface="+mj-lt"/>
              </a:rPr>
              <a:t> </a:t>
            </a:r>
            <a:r>
              <a:rPr lang="de-DE" sz="1600" i="1" dirty="0" err="1">
                <a:latin typeface="+mj-lt"/>
              </a:rPr>
              <a:t>metal</a:t>
            </a:r>
            <a:r>
              <a:rPr lang="de-DE" sz="1600" i="1" dirty="0">
                <a:latin typeface="+mj-lt"/>
              </a:rPr>
              <a:t> </a:t>
            </a:r>
            <a:r>
              <a:rPr lang="de-DE" sz="1600" i="1" dirty="0" err="1">
                <a:latin typeface="+mj-lt"/>
              </a:rPr>
              <a:t>ion</a:t>
            </a:r>
            <a:r>
              <a:rPr lang="de-DE" sz="1600" i="1" dirty="0">
                <a:latin typeface="+mj-lt"/>
              </a:rPr>
              <a:t> </a:t>
            </a:r>
            <a:r>
              <a:rPr lang="de-DE" sz="1600" i="1" dirty="0" err="1">
                <a:latin typeface="+mj-lt"/>
              </a:rPr>
              <a:t>dependence</a:t>
            </a:r>
            <a:r>
              <a:rPr lang="de-DE" sz="1600" i="1" dirty="0">
                <a:latin typeface="+mj-lt"/>
              </a:rPr>
              <a:t> </a:t>
            </a:r>
            <a:r>
              <a:rPr lang="de-DE" sz="1600" i="1" dirty="0" err="1">
                <a:latin typeface="+mj-lt"/>
              </a:rPr>
              <a:t>of</a:t>
            </a:r>
            <a:r>
              <a:rPr lang="de-DE" sz="1600" i="1" dirty="0">
                <a:latin typeface="+mj-lt"/>
              </a:rPr>
              <a:t> DNA </a:t>
            </a:r>
            <a:r>
              <a:rPr lang="de-DE" sz="1600" i="1" dirty="0" err="1">
                <a:latin typeface="+mj-lt"/>
              </a:rPr>
              <a:t>cleavage</a:t>
            </a:r>
            <a:r>
              <a:rPr lang="de-DE" sz="1600" i="1" dirty="0">
                <a:latin typeface="+mj-lt"/>
              </a:rPr>
              <a:t> </a:t>
            </a:r>
            <a:r>
              <a:rPr lang="de-DE" sz="1600" i="1" dirty="0" err="1">
                <a:latin typeface="+mj-lt"/>
              </a:rPr>
              <a:t>by</a:t>
            </a:r>
            <a:r>
              <a:rPr lang="de-DE" sz="1600" i="1" dirty="0">
                <a:latin typeface="+mj-lt"/>
              </a:rPr>
              <a:t> </a:t>
            </a:r>
            <a:r>
              <a:rPr lang="de-DE" sz="1600" i="1" dirty="0" err="1" smtClean="0">
                <a:latin typeface="+mj-lt"/>
              </a:rPr>
              <a:t>restriction</a:t>
            </a:r>
            <a:r>
              <a:rPr lang="de-DE" sz="1600" i="1" dirty="0" smtClean="0">
                <a:latin typeface="+mj-lt"/>
              </a:rPr>
              <a:t> </a:t>
            </a:r>
            <a:r>
              <a:rPr lang="de-DE" sz="1600" i="1" dirty="0" err="1">
                <a:latin typeface="+mj-lt"/>
              </a:rPr>
              <a:t>endonucleases</a:t>
            </a:r>
            <a:r>
              <a:rPr lang="de-DE" sz="1600" i="1" dirty="0">
                <a:latin typeface="+mj-lt"/>
              </a:rPr>
              <a:t> </a:t>
            </a:r>
            <a:r>
              <a:rPr lang="de-DE" sz="1600" i="1" dirty="0" err="1">
                <a:latin typeface="+mj-lt"/>
              </a:rPr>
              <a:t>of</a:t>
            </a:r>
            <a:r>
              <a:rPr lang="de-DE" sz="1600" i="1" dirty="0">
                <a:latin typeface="+mj-lt"/>
              </a:rPr>
              <a:t> </a:t>
            </a:r>
            <a:r>
              <a:rPr lang="de-DE" sz="1600" i="1" dirty="0" err="1">
                <a:latin typeface="+mj-lt"/>
              </a:rPr>
              <a:t>the</a:t>
            </a:r>
            <a:r>
              <a:rPr lang="de-DE" sz="1600" i="1" dirty="0">
                <a:latin typeface="+mj-lt"/>
              </a:rPr>
              <a:t> </a:t>
            </a:r>
            <a:r>
              <a:rPr lang="de-DE" sz="1600" i="1" dirty="0" err="1">
                <a:latin typeface="+mj-lt"/>
              </a:rPr>
              <a:t>EcoRI</a:t>
            </a:r>
            <a:r>
              <a:rPr lang="de-DE" sz="1600" i="1" dirty="0">
                <a:latin typeface="+mj-lt"/>
              </a:rPr>
              <a:t> </a:t>
            </a:r>
            <a:r>
              <a:rPr lang="de-DE" sz="1600" i="1" dirty="0" err="1">
                <a:latin typeface="+mj-lt"/>
              </a:rPr>
              <a:t>family</a:t>
            </a:r>
            <a:r>
              <a:rPr lang="de-DE" sz="1600" i="1" dirty="0" smtClean="0">
                <a:latin typeface="+mj-lt"/>
              </a:rPr>
              <a:t>.         </a:t>
            </a:r>
            <a:r>
              <a:rPr lang="de-DE" sz="1600" dirty="0" err="1" smtClean="0">
                <a:solidFill>
                  <a:srgbClr val="009900"/>
                </a:solidFill>
              </a:rPr>
              <a:t>BamHI</a:t>
            </a:r>
            <a:r>
              <a:rPr lang="de-DE" sz="1600" dirty="0">
                <a:solidFill>
                  <a:srgbClr val="009900"/>
                </a:solidFill>
              </a:rPr>
              <a:t>, </a:t>
            </a:r>
            <a:r>
              <a:rPr lang="de-DE" sz="1600" dirty="0" err="1">
                <a:solidFill>
                  <a:srgbClr val="009900"/>
                </a:solidFill>
              </a:rPr>
              <a:t>BglII</a:t>
            </a:r>
            <a:r>
              <a:rPr lang="de-DE" sz="1600" dirty="0">
                <a:solidFill>
                  <a:srgbClr val="009900"/>
                </a:solidFill>
              </a:rPr>
              <a:t>, Cfr10I, </a:t>
            </a:r>
            <a:r>
              <a:rPr lang="de-DE" sz="1600" dirty="0" err="1" smtClean="0">
                <a:solidFill>
                  <a:srgbClr val="009900"/>
                </a:solidFill>
              </a:rPr>
              <a:t>EcoRI</a:t>
            </a:r>
            <a:r>
              <a:rPr lang="de-DE" sz="1600" dirty="0" smtClean="0">
                <a:solidFill>
                  <a:srgbClr val="009900"/>
                </a:solidFill>
              </a:rPr>
              <a:t>, </a:t>
            </a:r>
            <a:r>
              <a:rPr lang="de-DE" sz="1600" dirty="0" err="1" smtClean="0">
                <a:solidFill>
                  <a:srgbClr val="009900"/>
                </a:solidFill>
              </a:rPr>
              <a:t>EcoRII</a:t>
            </a:r>
            <a:r>
              <a:rPr lang="de-DE" sz="1600" dirty="0"/>
              <a:t>,</a:t>
            </a:r>
            <a:r>
              <a:rPr lang="de-DE" sz="1600" dirty="0" smtClean="0"/>
              <a:t> </a:t>
            </a:r>
            <a:endParaRPr lang="de-DE" sz="1600" i="1" dirty="0">
              <a:latin typeface="+mj-lt"/>
            </a:endParaRPr>
          </a:p>
          <a:p>
            <a:pPr marL="0" indent="0">
              <a:buNone/>
            </a:pPr>
            <a:r>
              <a:rPr lang="de-DE" sz="1600" dirty="0" smtClean="0">
                <a:latin typeface="+mj-lt"/>
              </a:rPr>
              <a:t>J </a:t>
            </a:r>
            <a:r>
              <a:rPr lang="de-DE" sz="1600" dirty="0">
                <a:latin typeface="+mj-lt"/>
              </a:rPr>
              <a:t>Mol </a:t>
            </a:r>
            <a:r>
              <a:rPr lang="de-DE" sz="1600" dirty="0" err="1">
                <a:latin typeface="+mj-lt"/>
              </a:rPr>
              <a:t>Biol</a:t>
            </a:r>
            <a:r>
              <a:rPr lang="de-DE" sz="1600" dirty="0">
                <a:latin typeface="+mj-lt"/>
              </a:rPr>
              <a:t>. </a:t>
            </a:r>
            <a:r>
              <a:rPr lang="de-DE" sz="1600" dirty="0" smtClean="0">
                <a:solidFill>
                  <a:srgbClr val="FF0000"/>
                </a:solidFill>
                <a:latin typeface="+mj-lt"/>
              </a:rPr>
              <a:t>2009</a:t>
            </a:r>
            <a:r>
              <a:rPr lang="de-DE" sz="1600" dirty="0" smtClean="0">
                <a:latin typeface="+mj-lt"/>
              </a:rPr>
              <a:t>;393:140                       </a:t>
            </a:r>
            <a:r>
              <a:rPr lang="de-DE" sz="1600" dirty="0" err="1" smtClean="0">
                <a:solidFill>
                  <a:srgbClr val="009900"/>
                </a:solidFill>
              </a:rPr>
              <a:t>MboI</a:t>
            </a:r>
            <a:r>
              <a:rPr lang="de-DE" sz="1600" dirty="0">
                <a:solidFill>
                  <a:srgbClr val="009900"/>
                </a:solidFill>
              </a:rPr>
              <a:t>, </a:t>
            </a:r>
            <a:r>
              <a:rPr lang="de-DE" sz="1600" dirty="0" err="1">
                <a:solidFill>
                  <a:srgbClr val="009900"/>
                </a:solidFill>
              </a:rPr>
              <a:t>NgoMIV</a:t>
            </a:r>
            <a:r>
              <a:rPr lang="de-DE" sz="1600" dirty="0">
                <a:solidFill>
                  <a:srgbClr val="009900"/>
                </a:solidFill>
              </a:rPr>
              <a:t>, </a:t>
            </a:r>
            <a:r>
              <a:rPr lang="de-DE" sz="1600" dirty="0" err="1">
                <a:solidFill>
                  <a:srgbClr val="009900"/>
                </a:solidFill>
              </a:rPr>
              <a:t>PspGI</a:t>
            </a:r>
            <a:r>
              <a:rPr lang="de-DE" sz="1600" dirty="0">
                <a:solidFill>
                  <a:srgbClr val="009900"/>
                </a:solidFill>
              </a:rPr>
              <a:t>, </a:t>
            </a:r>
            <a:r>
              <a:rPr lang="de-DE" sz="1600" dirty="0" err="1">
                <a:solidFill>
                  <a:srgbClr val="009900"/>
                </a:solidFill>
              </a:rPr>
              <a:t>and</a:t>
            </a:r>
            <a:r>
              <a:rPr lang="de-DE" sz="1600" dirty="0">
                <a:solidFill>
                  <a:srgbClr val="009900"/>
                </a:solidFill>
              </a:rPr>
              <a:t> </a:t>
            </a:r>
            <a:r>
              <a:rPr lang="de-DE" sz="1600" dirty="0" err="1">
                <a:solidFill>
                  <a:srgbClr val="009900"/>
                </a:solidFill>
              </a:rPr>
              <a:t>SsoII</a:t>
            </a:r>
            <a:r>
              <a:rPr lang="de-DE" sz="1600" dirty="0">
                <a:solidFill>
                  <a:srgbClr val="009900"/>
                </a:solidFill>
              </a:rPr>
              <a:t> </a:t>
            </a:r>
            <a:endParaRPr lang="de-DE" sz="1600" dirty="0" smtClean="0">
              <a:solidFill>
                <a:srgbClr val="009900"/>
              </a:solidFill>
            </a:endParaRPr>
          </a:p>
          <a:p>
            <a:pPr marL="0" indent="0">
              <a:buNone/>
            </a:pPr>
            <a:endParaRPr lang="de-DE" sz="1600" dirty="0">
              <a:latin typeface="+mj-lt"/>
            </a:endParaRPr>
          </a:p>
          <a:p>
            <a:pPr>
              <a:spcBef>
                <a:spcPct val="50000"/>
              </a:spcBef>
            </a:pPr>
            <a:r>
              <a:rPr lang="de-DE" altLang="de-DE" sz="2000" dirty="0">
                <a:solidFill>
                  <a:srgbClr val="009900"/>
                </a:solidFill>
                <a:latin typeface="+mj-lt"/>
              </a:rPr>
              <a:t>Type II </a:t>
            </a:r>
            <a:r>
              <a:rPr lang="de-DE" altLang="de-DE" sz="2000" dirty="0" err="1">
                <a:solidFill>
                  <a:srgbClr val="009900"/>
                </a:solidFill>
                <a:latin typeface="+mj-lt"/>
              </a:rPr>
              <a:t>restriction</a:t>
            </a:r>
            <a:r>
              <a:rPr lang="de-DE" altLang="de-DE" sz="2000" dirty="0">
                <a:solidFill>
                  <a:srgbClr val="009900"/>
                </a:solidFill>
                <a:latin typeface="+mj-lt"/>
              </a:rPr>
              <a:t> </a:t>
            </a:r>
            <a:r>
              <a:rPr lang="de-DE" altLang="de-DE" sz="2000" dirty="0" err="1">
                <a:solidFill>
                  <a:srgbClr val="009900"/>
                </a:solidFill>
                <a:latin typeface="+mj-lt"/>
              </a:rPr>
              <a:t>endonucleases</a:t>
            </a:r>
            <a:r>
              <a:rPr lang="de-DE" altLang="de-DE" sz="2000" dirty="0">
                <a:solidFill>
                  <a:srgbClr val="009900"/>
                </a:solidFill>
                <a:latin typeface="+mj-lt"/>
              </a:rPr>
              <a:t> </a:t>
            </a:r>
            <a:r>
              <a:rPr lang="de-DE" altLang="de-DE" sz="2000" dirty="0" smtClean="0">
                <a:solidFill>
                  <a:srgbClr val="009900"/>
                </a:solidFill>
                <a:latin typeface="+mj-lt"/>
              </a:rPr>
              <a:t>in </a:t>
            </a:r>
            <a:r>
              <a:rPr lang="de-DE" altLang="de-DE" sz="2000" dirty="0" err="1" smtClean="0">
                <a:solidFill>
                  <a:srgbClr val="009900"/>
                </a:solidFill>
                <a:latin typeface="+mj-lt"/>
              </a:rPr>
              <a:t>general</a:t>
            </a:r>
            <a:r>
              <a:rPr lang="de-DE" altLang="de-DE" sz="2000" dirty="0" smtClean="0">
                <a:solidFill>
                  <a:srgbClr val="009900"/>
                </a:solidFill>
                <a:latin typeface="+mj-lt"/>
              </a:rPr>
              <a:t> </a:t>
            </a:r>
            <a:r>
              <a:rPr lang="de-DE" altLang="de-DE" sz="2000" dirty="0" err="1" smtClean="0">
                <a:solidFill>
                  <a:srgbClr val="009900"/>
                </a:solidFill>
                <a:latin typeface="+mj-lt"/>
              </a:rPr>
              <a:t>have</a:t>
            </a:r>
            <a:r>
              <a:rPr lang="de-DE" altLang="de-DE" sz="2000" dirty="0" smtClean="0">
                <a:solidFill>
                  <a:srgbClr val="009900"/>
                </a:solidFill>
                <a:latin typeface="+mj-lt"/>
              </a:rPr>
              <a:t> </a:t>
            </a:r>
            <a:r>
              <a:rPr lang="en-GB" altLang="de-DE" sz="2000" u="sng" dirty="0">
                <a:solidFill>
                  <a:srgbClr val="009900"/>
                </a:solidFill>
                <a:latin typeface="+mj-lt"/>
              </a:rPr>
              <a:t>two</a:t>
            </a:r>
            <a:r>
              <a:rPr lang="en-GB" altLang="de-DE" sz="2000" dirty="0">
                <a:solidFill>
                  <a:srgbClr val="009900"/>
                </a:solidFill>
                <a:latin typeface="+mj-lt"/>
              </a:rPr>
              <a:t> Me</a:t>
            </a:r>
            <a:r>
              <a:rPr lang="en-GB" altLang="de-DE" sz="2000" baseline="30000" dirty="0">
                <a:solidFill>
                  <a:srgbClr val="009900"/>
                </a:solidFill>
                <a:latin typeface="+mj-lt"/>
              </a:rPr>
              <a:t>2+</a:t>
            </a:r>
            <a:r>
              <a:rPr lang="en-GB" altLang="de-DE" sz="2000" dirty="0">
                <a:solidFill>
                  <a:srgbClr val="009900"/>
                </a:solidFill>
                <a:latin typeface="+mj-lt"/>
              </a:rPr>
              <a:t> binding sites per active centre.</a:t>
            </a:r>
          </a:p>
          <a:p>
            <a:pPr>
              <a:spcBef>
                <a:spcPct val="50000"/>
              </a:spcBef>
            </a:pPr>
            <a:r>
              <a:rPr lang="en-GB" altLang="de-DE" sz="2000" dirty="0">
                <a:solidFill>
                  <a:srgbClr val="009900"/>
                </a:solidFill>
                <a:latin typeface="+mj-lt"/>
              </a:rPr>
              <a:t>One high affinity binding site (site A), where a Mg</a:t>
            </a:r>
            <a:r>
              <a:rPr lang="en-GB" altLang="de-DE" sz="2000" baseline="30000" dirty="0">
                <a:solidFill>
                  <a:srgbClr val="009900"/>
                </a:solidFill>
                <a:latin typeface="+mj-lt"/>
              </a:rPr>
              <a:t>2+</a:t>
            </a:r>
            <a:r>
              <a:rPr lang="en-GB" altLang="de-DE" sz="2000" dirty="0">
                <a:solidFill>
                  <a:srgbClr val="009900"/>
                </a:solidFill>
                <a:latin typeface="+mj-lt"/>
              </a:rPr>
              <a:t> or Mn</a:t>
            </a:r>
            <a:r>
              <a:rPr lang="en-GB" altLang="de-DE" sz="2000" baseline="30000" dirty="0">
                <a:solidFill>
                  <a:srgbClr val="009900"/>
                </a:solidFill>
                <a:latin typeface="+mj-lt"/>
              </a:rPr>
              <a:t>2+</a:t>
            </a:r>
            <a:r>
              <a:rPr lang="en-GB" altLang="de-DE" sz="2000" dirty="0">
                <a:solidFill>
                  <a:srgbClr val="009900"/>
                </a:solidFill>
                <a:latin typeface="+mj-lt"/>
              </a:rPr>
              <a:t> </a:t>
            </a:r>
            <a:r>
              <a:rPr lang="en-GB" altLang="de-DE" sz="2000" dirty="0" smtClean="0">
                <a:solidFill>
                  <a:srgbClr val="009900"/>
                </a:solidFill>
                <a:latin typeface="+mj-lt"/>
              </a:rPr>
              <a:t>ion is </a:t>
            </a:r>
            <a:r>
              <a:rPr lang="en-GB" altLang="de-DE" sz="2000" dirty="0">
                <a:solidFill>
                  <a:srgbClr val="009900"/>
                </a:solidFill>
                <a:latin typeface="+mj-lt"/>
              </a:rPr>
              <a:t>required for cleavage and another low affinity binding site (site B), being inhibitory when occupied by Mg</a:t>
            </a:r>
            <a:r>
              <a:rPr lang="en-GB" altLang="de-DE" sz="2000" baseline="30000" dirty="0">
                <a:solidFill>
                  <a:srgbClr val="009900"/>
                </a:solidFill>
                <a:latin typeface="+mj-lt"/>
              </a:rPr>
              <a:t>2+</a:t>
            </a:r>
            <a:r>
              <a:rPr lang="en-GB" altLang="de-DE" sz="2000" dirty="0">
                <a:solidFill>
                  <a:srgbClr val="009900"/>
                </a:solidFill>
                <a:latin typeface="+mj-lt"/>
              </a:rPr>
              <a:t> or Mn</a:t>
            </a:r>
            <a:r>
              <a:rPr lang="en-GB" altLang="de-DE" sz="2000" baseline="30000" dirty="0">
                <a:solidFill>
                  <a:srgbClr val="009900"/>
                </a:solidFill>
                <a:latin typeface="+mj-lt"/>
              </a:rPr>
              <a:t>2+</a:t>
            </a:r>
            <a:r>
              <a:rPr lang="de-DE" altLang="de-DE" sz="2000" dirty="0">
                <a:solidFill>
                  <a:srgbClr val="009900"/>
                </a:solidFill>
                <a:latin typeface="+mj-lt"/>
              </a:rPr>
              <a:t>, </a:t>
            </a:r>
            <a:r>
              <a:rPr lang="de-DE" altLang="de-DE" sz="2000" dirty="0" err="1">
                <a:solidFill>
                  <a:srgbClr val="009900"/>
                </a:solidFill>
                <a:latin typeface="+mj-lt"/>
              </a:rPr>
              <a:t>or</a:t>
            </a:r>
            <a:r>
              <a:rPr lang="de-DE" altLang="de-DE" sz="2000" dirty="0">
                <a:solidFill>
                  <a:srgbClr val="009900"/>
                </a:solidFill>
                <a:latin typeface="+mj-lt"/>
              </a:rPr>
              <a:t> </a:t>
            </a:r>
            <a:r>
              <a:rPr lang="de-DE" altLang="de-DE" sz="2000" dirty="0" err="1">
                <a:solidFill>
                  <a:srgbClr val="009900"/>
                </a:solidFill>
                <a:latin typeface="+mj-lt"/>
              </a:rPr>
              <a:t>stimulatory</a:t>
            </a:r>
            <a:r>
              <a:rPr lang="de-DE" altLang="de-DE" sz="2000" dirty="0">
                <a:solidFill>
                  <a:srgbClr val="009900"/>
                </a:solidFill>
                <a:latin typeface="+mj-lt"/>
              </a:rPr>
              <a:t> </a:t>
            </a:r>
            <a:r>
              <a:rPr lang="de-DE" altLang="de-DE" sz="2000" dirty="0" err="1">
                <a:solidFill>
                  <a:srgbClr val="009900"/>
                </a:solidFill>
                <a:latin typeface="+mj-lt"/>
              </a:rPr>
              <a:t>when</a:t>
            </a:r>
            <a:r>
              <a:rPr lang="de-DE" altLang="de-DE" sz="2000" dirty="0">
                <a:solidFill>
                  <a:srgbClr val="009900"/>
                </a:solidFill>
                <a:latin typeface="+mj-lt"/>
              </a:rPr>
              <a:t> </a:t>
            </a:r>
            <a:r>
              <a:rPr lang="de-DE" altLang="de-DE" sz="2000" dirty="0" err="1">
                <a:solidFill>
                  <a:srgbClr val="009900"/>
                </a:solidFill>
                <a:latin typeface="+mj-lt"/>
              </a:rPr>
              <a:t>occupied</a:t>
            </a:r>
            <a:r>
              <a:rPr lang="de-DE" altLang="de-DE" sz="2000" dirty="0">
                <a:solidFill>
                  <a:srgbClr val="009900"/>
                </a:solidFill>
                <a:latin typeface="+mj-lt"/>
              </a:rPr>
              <a:t> </a:t>
            </a:r>
            <a:r>
              <a:rPr lang="de-DE" altLang="de-DE" sz="2000" dirty="0" err="1">
                <a:solidFill>
                  <a:srgbClr val="009900"/>
                </a:solidFill>
                <a:latin typeface="+mj-lt"/>
              </a:rPr>
              <a:t>by</a:t>
            </a:r>
            <a:r>
              <a:rPr lang="de-DE" altLang="de-DE" sz="2000" dirty="0">
                <a:solidFill>
                  <a:srgbClr val="009900"/>
                </a:solidFill>
                <a:latin typeface="+mj-lt"/>
              </a:rPr>
              <a:t> </a:t>
            </a:r>
            <a:r>
              <a:rPr lang="en-GB" altLang="de-DE" sz="2000" dirty="0">
                <a:solidFill>
                  <a:srgbClr val="009900"/>
                </a:solidFill>
                <a:latin typeface="+mj-lt"/>
              </a:rPr>
              <a:t>Ca</a:t>
            </a:r>
            <a:r>
              <a:rPr lang="en-GB" altLang="de-DE" sz="2000" baseline="30000" dirty="0">
                <a:solidFill>
                  <a:srgbClr val="009900"/>
                </a:solidFill>
                <a:latin typeface="+mj-lt"/>
              </a:rPr>
              <a:t>2</a:t>
            </a:r>
            <a:r>
              <a:rPr lang="en-GB" altLang="de-DE" sz="2000" baseline="30000" dirty="0" smtClean="0">
                <a:solidFill>
                  <a:srgbClr val="009900"/>
                </a:solidFill>
                <a:latin typeface="+mj-lt"/>
              </a:rPr>
              <a:t>+</a:t>
            </a:r>
            <a:r>
              <a:rPr lang="en-GB" altLang="de-DE" sz="2000" dirty="0" smtClean="0">
                <a:solidFill>
                  <a:srgbClr val="009900"/>
                </a:solidFill>
                <a:latin typeface="+mj-lt"/>
              </a:rPr>
              <a:t>.</a:t>
            </a:r>
          </a:p>
          <a:p>
            <a:pPr>
              <a:spcBef>
                <a:spcPct val="50000"/>
              </a:spcBef>
            </a:pPr>
            <a:endParaRPr lang="en-GB" altLang="de-DE" sz="2000" dirty="0" smtClean="0">
              <a:solidFill>
                <a:srgbClr val="009900"/>
              </a:solidFill>
              <a:latin typeface="+mj-lt"/>
            </a:endParaRPr>
          </a:p>
          <a:p>
            <a:pPr marL="0" lvl="0" indent="0" eaLnBrk="1" hangingPunct="1">
              <a:spcBef>
                <a:spcPct val="0"/>
              </a:spcBef>
              <a:buClrTx/>
              <a:buSzTx/>
              <a:buNone/>
            </a:pPr>
            <a:r>
              <a:rPr lang="en-US" sz="1600" b="1" kern="1200" dirty="0" err="1">
                <a:solidFill>
                  <a:srgbClr val="000000"/>
                </a:solidFill>
                <a:latin typeface="Verdana" pitchFamily="34" charset="0"/>
              </a:rPr>
              <a:t>Dupureur</a:t>
            </a:r>
            <a:r>
              <a:rPr lang="en-US" sz="1600" b="1" kern="1200" dirty="0">
                <a:solidFill>
                  <a:srgbClr val="000000"/>
                </a:solidFill>
                <a:latin typeface="Verdana" pitchFamily="34" charset="0"/>
              </a:rPr>
              <a:t> CM</a:t>
            </a:r>
            <a:r>
              <a:rPr lang="en-US" sz="1600" kern="1200" dirty="0">
                <a:solidFill>
                  <a:srgbClr val="000000"/>
                </a:solidFill>
                <a:latin typeface="Verdana" pitchFamily="34" charset="0"/>
              </a:rPr>
              <a:t>.</a:t>
            </a:r>
          </a:p>
          <a:p>
            <a:pPr marL="0" lvl="0" indent="0" eaLnBrk="1" hangingPunct="1">
              <a:spcBef>
                <a:spcPct val="0"/>
              </a:spcBef>
              <a:buClrTx/>
              <a:buSzTx/>
              <a:buNone/>
            </a:pPr>
            <a:r>
              <a:rPr lang="en-US" sz="1600" i="1" kern="1200" dirty="0">
                <a:solidFill>
                  <a:srgbClr val="000000"/>
                </a:solidFill>
                <a:latin typeface="Verdana" pitchFamily="34" charset="0"/>
              </a:rPr>
              <a:t>One is enough: insights into the two-metal ion nuclease mechanism from global analysis and computational studies.</a:t>
            </a:r>
          </a:p>
          <a:p>
            <a:pPr marL="0" lvl="0" indent="0" eaLnBrk="1" hangingPunct="1">
              <a:spcBef>
                <a:spcPct val="0"/>
              </a:spcBef>
              <a:buClrTx/>
              <a:buSzTx/>
              <a:buNone/>
            </a:pPr>
            <a:r>
              <a:rPr lang="en-US" sz="1600" kern="1200" dirty="0" err="1">
                <a:solidFill>
                  <a:srgbClr val="000000"/>
                </a:solidFill>
                <a:latin typeface="Verdana" pitchFamily="34" charset="0"/>
              </a:rPr>
              <a:t>Metallomics</a:t>
            </a:r>
            <a:r>
              <a:rPr lang="en-US" sz="1600" kern="1200" dirty="0">
                <a:solidFill>
                  <a:srgbClr val="000000"/>
                </a:solidFill>
                <a:latin typeface="Verdana" pitchFamily="34" charset="0"/>
              </a:rPr>
              <a:t>. </a:t>
            </a:r>
            <a:r>
              <a:rPr lang="en-US" sz="1600" kern="1200" dirty="0">
                <a:solidFill>
                  <a:srgbClr val="FF0000"/>
                </a:solidFill>
                <a:latin typeface="Verdana" pitchFamily="34" charset="0"/>
              </a:rPr>
              <a:t>2010</a:t>
            </a:r>
            <a:r>
              <a:rPr lang="en-US" sz="1600" kern="1200" dirty="0">
                <a:solidFill>
                  <a:srgbClr val="000000"/>
                </a:solidFill>
                <a:latin typeface="Verdana" pitchFamily="34" charset="0"/>
              </a:rPr>
              <a:t>;2:609</a:t>
            </a:r>
            <a:endParaRPr lang="de-DE" sz="1600" kern="1200" dirty="0">
              <a:solidFill>
                <a:srgbClr val="000000"/>
              </a:solidFill>
              <a:latin typeface="Verdana" pitchFamily="34" charset="0"/>
            </a:endParaRPr>
          </a:p>
          <a:p>
            <a:pPr marL="0" indent="0">
              <a:buNone/>
            </a:pPr>
            <a:endParaRPr lang="en-US" sz="2000" i="1" dirty="0" smtClean="0"/>
          </a:p>
          <a:p>
            <a:pPr marL="0" indent="0">
              <a:spcBef>
                <a:spcPct val="50000"/>
              </a:spcBef>
              <a:buNone/>
            </a:pPr>
            <a:r>
              <a:rPr lang="en-GB" altLang="de-DE" sz="2000" dirty="0" smtClean="0">
                <a:solidFill>
                  <a:srgbClr val="009900"/>
                </a:solidFill>
                <a:latin typeface="+mj-lt"/>
              </a:rPr>
              <a:t> </a:t>
            </a:r>
            <a:endParaRPr lang="en-GB" altLang="de-DE" sz="2000" dirty="0">
              <a:solidFill>
                <a:srgbClr val="009900"/>
              </a:solidFill>
              <a:latin typeface="+mj-lt"/>
            </a:endParaRPr>
          </a:p>
          <a:p>
            <a:pPr marL="0" indent="0">
              <a:buNone/>
            </a:pPr>
            <a:endParaRPr lang="de-DE" sz="1600" dirty="0">
              <a:latin typeface="+mj-lt"/>
            </a:endParaRPr>
          </a:p>
        </p:txBody>
      </p:sp>
    </p:spTree>
    <p:extLst>
      <p:ext uri="{BB962C8B-B14F-4D97-AF65-F5344CB8AC3E}">
        <p14:creationId xmlns:p14="http://schemas.microsoft.com/office/powerpoint/2010/main" val="4156975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3366FF"/>
                </a:solidFill>
              </a:rPr>
              <a:t>Evolution </a:t>
            </a:r>
            <a:r>
              <a:rPr lang="de-DE" dirty="0" err="1" smtClean="0">
                <a:solidFill>
                  <a:srgbClr val="3366FF"/>
                </a:solidFill>
              </a:rPr>
              <a:t>of</a:t>
            </a:r>
            <a:r>
              <a:rPr lang="de-DE" dirty="0" smtClean="0">
                <a:solidFill>
                  <a:srgbClr val="3366FF"/>
                </a:solidFill>
              </a:rPr>
              <a:t> </a:t>
            </a:r>
            <a:r>
              <a:rPr lang="de-DE" dirty="0" err="1" smtClean="0">
                <a:solidFill>
                  <a:srgbClr val="3366FF"/>
                </a:solidFill>
              </a:rPr>
              <a:t>restriction</a:t>
            </a:r>
            <a:r>
              <a:rPr lang="de-DE" dirty="0" smtClean="0">
                <a:solidFill>
                  <a:srgbClr val="3366FF"/>
                </a:solidFill>
              </a:rPr>
              <a:t> </a:t>
            </a:r>
            <a:r>
              <a:rPr lang="de-DE" dirty="0" err="1" smtClean="0">
                <a:solidFill>
                  <a:srgbClr val="3366FF"/>
                </a:solidFill>
              </a:rPr>
              <a:t>enzymes</a:t>
            </a:r>
            <a:r>
              <a:rPr lang="de-DE" dirty="0" smtClean="0">
                <a:solidFill>
                  <a:srgbClr val="3366FF"/>
                </a:solidFill>
              </a:rPr>
              <a:t> I</a:t>
            </a:r>
            <a:endParaRPr lang="de-DE" dirty="0">
              <a:solidFill>
                <a:srgbClr val="3366FF"/>
              </a:solidFill>
            </a:endParaRPr>
          </a:p>
        </p:txBody>
      </p:sp>
      <p:sp>
        <p:nvSpPr>
          <p:cNvPr id="3" name="Inhaltsplatzhalter 2"/>
          <p:cNvSpPr>
            <a:spLocks noGrp="1"/>
          </p:cNvSpPr>
          <p:nvPr>
            <p:ph idx="1"/>
          </p:nvPr>
        </p:nvSpPr>
        <p:spPr>
          <a:xfrm>
            <a:off x="457200" y="1410200"/>
            <a:ext cx="8229600" cy="4781550"/>
          </a:xfrm>
        </p:spPr>
        <p:txBody>
          <a:bodyPr/>
          <a:lstStyle/>
          <a:p>
            <a:pPr marL="0" indent="0">
              <a:buNone/>
            </a:pPr>
            <a:r>
              <a:rPr lang="en-US" sz="2000" dirty="0" smtClean="0"/>
              <a:t>The type-II </a:t>
            </a:r>
            <a:r>
              <a:rPr lang="en-US" sz="2000" dirty="0" err="1" smtClean="0"/>
              <a:t>ENases</a:t>
            </a:r>
            <a:r>
              <a:rPr lang="en-US" sz="2000" dirty="0" smtClean="0"/>
              <a:t>, in contrast, except for some homologous </a:t>
            </a:r>
            <a:r>
              <a:rPr lang="en-US" sz="2000" dirty="0" err="1" smtClean="0"/>
              <a:t>isoschizomers</a:t>
            </a:r>
            <a:r>
              <a:rPr lang="en-US" sz="2000" dirty="0" smtClean="0"/>
              <a:t>, do not share significant </a:t>
            </a:r>
            <a:r>
              <a:rPr lang="en-US" sz="2000" dirty="0" err="1" smtClean="0"/>
              <a:t>aa</a:t>
            </a:r>
            <a:r>
              <a:rPr lang="en-US" sz="2000" dirty="0" smtClean="0"/>
              <a:t> sequence similarity. Therefore, </a:t>
            </a:r>
            <a:r>
              <a:rPr lang="en-US" sz="2000" dirty="0" err="1" smtClean="0"/>
              <a:t>ENases</a:t>
            </a:r>
            <a:r>
              <a:rPr lang="en-US" sz="2000" dirty="0" smtClean="0"/>
              <a:t> in general have been considered unrelated. </a:t>
            </a:r>
          </a:p>
          <a:p>
            <a:pPr marL="0" indent="0">
              <a:buNone/>
            </a:pPr>
            <a:r>
              <a:rPr lang="en-US" sz="2000" dirty="0" smtClean="0">
                <a:solidFill>
                  <a:srgbClr val="009900"/>
                </a:solidFill>
              </a:rPr>
              <a:t>The analysis of the genotype (</a:t>
            </a:r>
            <a:r>
              <a:rPr lang="en-US" sz="2000" dirty="0" err="1" smtClean="0">
                <a:solidFill>
                  <a:srgbClr val="009900"/>
                </a:solidFill>
              </a:rPr>
              <a:t>aa</a:t>
            </a:r>
            <a:r>
              <a:rPr lang="en-US" sz="2000" dirty="0" smtClean="0">
                <a:solidFill>
                  <a:srgbClr val="009900"/>
                </a:solidFill>
              </a:rPr>
              <a:t> sequence) and of the phenotype (recognition sequence) demonstrate that the recognition sequences of those </a:t>
            </a:r>
            <a:r>
              <a:rPr lang="en-US" sz="2000" dirty="0" err="1" smtClean="0">
                <a:solidFill>
                  <a:srgbClr val="009900"/>
                </a:solidFill>
              </a:rPr>
              <a:t>ENases</a:t>
            </a:r>
            <a:r>
              <a:rPr lang="en-US" sz="2000" dirty="0" smtClean="0">
                <a:solidFill>
                  <a:srgbClr val="009900"/>
                </a:solidFill>
              </a:rPr>
              <a:t>, which were found to be related by a multiple </a:t>
            </a:r>
            <a:r>
              <a:rPr lang="en-US" sz="2000" dirty="0" err="1" smtClean="0">
                <a:solidFill>
                  <a:srgbClr val="009900"/>
                </a:solidFill>
              </a:rPr>
              <a:t>aa</a:t>
            </a:r>
            <a:r>
              <a:rPr lang="en-US" sz="2000" dirty="0" smtClean="0">
                <a:solidFill>
                  <a:srgbClr val="009900"/>
                </a:solidFill>
              </a:rPr>
              <a:t> sequence alignment, are more similar to each other than would be expected by chance. This analysis supports the notion that type-II </a:t>
            </a:r>
            <a:r>
              <a:rPr lang="en-US" sz="2000" dirty="0" err="1" smtClean="0">
                <a:solidFill>
                  <a:srgbClr val="009900"/>
                </a:solidFill>
              </a:rPr>
              <a:t>ENases</a:t>
            </a:r>
            <a:r>
              <a:rPr lang="en-US" sz="2000" dirty="0" smtClean="0">
                <a:solidFill>
                  <a:srgbClr val="009900"/>
                </a:solidFill>
              </a:rPr>
              <a:t> did not arise independently in evolution, but rather evolved from one or a few primordial DNA-cleaving enzymes</a:t>
            </a:r>
            <a:r>
              <a:rPr lang="en-US" sz="1600" dirty="0" smtClean="0">
                <a:solidFill>
                  <a:srgbClr val="009900"/>
                </a:solidFill>
              </a:rPr>
              <a:t>.</a:t>
            </a:r>
          </a:p>
          <a:p>
            <a:pPr marL="0" indent="0">
              <a:buNone/>
            </a:pPr>
            <a:endParaRPr lang="en-US" sz="1600" dirty="0" smtClean="0"/>
          </a:p>
          <a:p>
            <a:pPr marL="0" indent="0">
              <a:buNone/>
            </a:pPr>
            <a:r>
              <a:rPr lang="en-US" sz="1600" dirty="0" err="1" smtClean="0"/>
              <a:t>Jeltsch</a:t>
            </a:r>
            <a:r>
              <a:rPr lang="en-US" sz="1600" dirty="0" smtClean="0"/>
              <a:t> </a:t>
            </a:r>
            <a:r>
              <a:rPr lang="en-US" sz="1600" dirty="0"/>
              <a:t>A, </a:t>
            </a:r>
            <a:r>
              <a:rPr lang="en-US" sz="1600" dirty="0" err="1"/>
              <a:t>Kröger</a:t>
            </a:r>
            <a:r>
              <a:rPr lang="en-US" sz="1600" dirty="0"/>
              <a:t> M, Pingoud A</a:t>
            </a:r>
            <a:r>
              <a:rPr lang="en-US" sz="1600" dirty="0" smtClean="0"/>
              <a:t>.</a:t>
            </a:r>
          </a:p>
          <a:p>
            <a:pPr marL="0" indent="0">
              <a:buNone/>
            </a:pPr>
            <a:r>
              <a:rPr lang="en-US" sz="1600" i="1" dirty="0" smtClean="0"/>
              <a:t>Evidence </a:t>
            </a:r>
            <a:r>
              <a:rPr lang="en-US" sz="1600" i="1" dirty="0"/>
              <a:t>for an evolutionary relationship among type-II restriction endonucleases.</a:t>
            </a:r>
          </a:p>
          <a:p>
            <a:pPr marL="0" indent="0">
              <a:buNone/>
            </a:pPr>
            <a:r>
              <a:rPr lang="en-US" sz="1600" dirty="0" smtClean="0"/>
              <a:t>Gene</a:t>
            </a:r>
            <a:r>
              <a:rPr lang="en-US" sz="1600" dirty="0"/>
              <a:t>. </a:t>
            </a:r>
            <a:r>
              <a:rPr lang="en-US" sz="1600" dirty="0" smtClean="0">
                <a:solidFill>
                  <a:srgbClr val="FF0000"/>
                </a:solidFill>
              </a:rPr>
              <a:t>1995</a:t>
            </a:r>
            <a:r>
              <a:rPr lang="en-US" sz="1600" dirty="0" smtClean="0"/>
              <a:t>;160:7.</a:t>
            </a:r>
            <a:endParaRPr lang="de-DE" sz="1600" dirty="0"/>
          </a:p>
        </p:txBody>
      </p:sp>
    </p:spTree>
    <p:extLst>
      <p:ext uri="{BB962C8B-B14F-4D97-AF65-F5344CB8AC3E}">
        <p14:creationId xmlns:p14="http://schemas.microsoft.com/office/powerpoint/2010/main" val="3002429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3366FF"/>
                </a:solidFill>
                <a:hlinkClick r:id="rId2"/>
              </a:rPr>
              <a:t>roberts@neb.com</a:t>
            </a:r>
            <a:r>
              <a:rPr lang="de-DE" dirty="0" smtClean="0">
                <a:solidFill>
                  <a:srgbClr val="3366FF"/>
                </a:solidFill>
              </a:rPr>
              <a:t> </a:t>
            </a:r>
            <a:r>
              <a:rPr lang="de-DE" dirty="0">
                <a:solidFill>
                  <a:srgbClr val="3366FF"/>
                </a:solidFill>
              </a:rPr>
              <a:t>Sa 03.08.2013 </a:t>
            </a:r>
          </a:p>
        </p:txBody>
      </p:sp>
      <p:sp>
        <p:nvSpPr>
          <p:cNvPr id="3" name="Inhaltsplatzhalter 2"/>
          <p:cNvSpPr>
            <a:spLocks noGrp="1"/>
          </p:cNvSpPr>
          <p:nvPr>
            <p:ph idx="1"/>
          </p:nvPr>
        </p:nvSpPr>
        <p:spPr/>
        <p:txBody>
          <a:bodyPr/>
          <a:lstStyle/>
          <a:p>
            <a:pPr marL="0" indent="0">
              <a:buNone/>
            </a:pPr>
            <a:r>
              <a:rPr lang="en-US" sz="2000" b="1" dirty="0"/>
              <a:t>Outline of </a:t>
            </a:r>
            <a:r>
              <a:rPr lang="en-US" sz="2000" b="1" dirty="0" smtClean="0"/>
              <a:t>talks</a:t>
            </a:r>
          </a:p>
          <a:p>
            <a:pPr marL="0" indent="0">
              <a:buNone/>
            </a:pPr>
            <a:r>
              <a:rPr lang="en-US" sz="2000" b="1" dirty="0" smtClean="0"/>
              <a:t>Alfred </a:t>
            </a:r>
            <a:r>
              <a:rPr lang="en-US" sz="2000" b="1" dirty="0"/>
              <a:t>Pingoud (25 </a:t>
            </a:r>
            <a:r>
              <a:rPr lang="en-US" sz="2000" b="1" dirty="0" err="1"/>
              <a:t>mins</a:t>
            </a:r>
            <a:r>
              <a:rPr lang="en-US" sz="2000" b="1" dirty="0"/>
              <a:t>):</a:t>
            </a:r>
            <a:r>
              <a:rPr lang="en-US" sz="2000" dirty="0"/>
              <a:t>	</a:t>
            </a:r>
            <a:endParaRPr lang="de-DE" sz="2000" dirty="0"/>
          </a:p>
          <a:p>
            <a:pPr marL="0" indent="0">
              <a:buNone/>
            </a:pPr>
            <a:r>
              <a:rPr lang="en-US" sz="2000" dirty="0"/>
              <a:t> </a:t>
            </a:r>
            <a:endParaRPr lang="de-DE" sz="2000" dirty="0"/>
          </a:p>
          <a:p>
            <a:r>
              <a:rPr lang="en-US" sz="2000" dirty="0" err="1"/>
              <a:t>EcoRI</a:t>
            </a:r>
            <a:r>
              <a:rPr lang="en-US" sz="2000" dirty="0"/>
              <a:t> mutagenesis and insights into sequence specific recognition. </a:t>
            </a:r>
            <a:endParaRPr lang="en-US" sz="2000" dirty="0" smtClean="0"/>
          </a:p>
          <a:p>
            <a:pPr marL="0" indent="0">
              <a:buNone/>
            </a:pPr>
            <a:endParaRPr lang="en-US" sz="2000" dirty="0" smtClean="0"/>
          </a:p>
          <a:p>
            <a:r>
              <a:rPr lang="en-US" sz="2000" dirty="0" smtClean="0"/>
              <a:t>Sequence </a:t>
            </a:r>
            <a:r>
              <a:rPr lang="en-US" sz="2000" dirty="0"/>
              <a:t>specific recognition and the value of mutagenesis to study function</a:t>
            </a:r>
            <a:r>
              <a:rPr lang="en-US" sz="2000" dirty="0" smtClean="0"/>
              <a:t>.</a:t>
            </a:r>
          </a:p>
          <a:p>
            <a:pPr marL="0" indent="0">
              <a:buNone/>
            </a:pPr>
            <a:r>
              <a:rPr lang="en-US" sz="2000" dirty="0" smtClean="0"/>
              <a:t> </a:t>
            </a:r>
          </a:p>
          <a:p>
            <a:r>
              <a:rPr lang="en-US" sz="2000" dirty="0" smtClean="0"/>
              <a:t>Engineering </a:t>
            </a:r>
            <a:r>
              <a:rPr lang="en-US" sz="2000" dirty="0"/>
              <a:t>restriction enzymes to change </a:t>
            </a:r>
            <a:r>
              <a:rPr lang="en-US" sz="2000" dirty="0" smtClean="0"/>
              <a:t>specificity. </a:t>
            </a:r>
          </a:p>
          <a:p>
            <a:endParaRPr lang="en-US" sz="2000" dirty="0" smtClean="0"/>
          </a:p>
          <a:p>
            <a:r>
              <a:rPr lang="en-US" sz="2000" dirty="0" smtClean="0"/>
              <a:t>A </a:t>
            </a:r>
            <a:r>
              <a:rPr lang="en-US" sz="2000" dirty="0"/>
              <a:t>survey of other work such as fusion of the </a:t>
            </a:r>
            <a:r>
              <a:rPr lang="en-US" sz="2000" dirty="0" err="1"/>
              <a:t>FokI</a:t>
            </a:r>
            <a:r>
              <a:rPr lang="en-US" sz="2000" dirty="0"/>
              <a:t> cleavage domain to various other sequence-specific binding proteins.</a:t>
            </a:r>
            <a:endParaRPr lang="de-DE" sz="2000" dirty="0"/>
          </a:p>
          <a:p>
            <a:pPr marL="0" indent="0">
              <a:buNone/>
            </a:pPr>
            <a:endParaRPr lang="de-DE" dirty="0"/>
          </a:p>
        </p:txBody>
      </p:sp>
    </p:spTree>
    <p:extLst>
      <p:ext uri="{BB962C8B-B14F-4D97-AF65-F5344CB8AC3E}">
        <p14:creationId xmlns:p14="http://schemas.microsoft.com/office/powerpoint/2010/main" val="1277785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3366FF"/>
                </a:solidFill>
              </a:rPr>
              <a:t>Evolution </a:t>
            </a:r>
            <a:r>
              <a:rPr lang="de-DE" dirty="0" err="1">
                <a:solidFill>
                  <a:srgbClr val="3366FF"/>
                </a:solidFill>
              </a:rPr>
              <a:t>of</a:t>
            </a:r>
            <a:r>
              <a:rPr lang="de-DE" dirty="0">
                <a:solidFill>
                  <a:srgbClr val="3366FF"/>
                </a:solidFill>
              </a:rPr>
              <a:t> </a:t>
            </a:r>
            <a:r>
              <a:rPr lang="de-DE" dirty="0" err="1">
                <a:solidFill>
                  <a:srgbClr val="3366FF"/>
                </a:solidFill>
              </a:rPr>
              <a:t>restriction</a:t>
            </a:r>
            <a:r>
              <a:rPr lang="de-DE" dirty="0">
                <a:solidFill>
                  <a:srgbClr val="3366FF"/>
                </a:solidFill>
              </a:rPr>
              <a:t> </a:t>
            </a:r>
            <a:r>
              <a:rPr lang="de-DE" dirty="0" err="1">
                <a:solidFill>
                  <a:srgbClr val="3366FF"/>
                </a:solidFill>
              </a:rPr>
              <a:t>enzymes</a:t>
            </a:r>
            <a:r>
              <a:rPr lang="de-DE" dirty="0">
                <a:solidFill>
                  <a:srgbClr val="3366FF"/>
                </a:solidFill>
              </a:rPr>
              <a:t> </a:t>
            </a:r>
            <a:r>
              <a:rPr lang="de-DE" dirty="0" smtClean="0">
                <a:solidFill>
                  <a:srgbClr val="3366FF"/>
                </a:solidFill>
              </a:rPr>
              <a:t>II</a:t>
            </a:r>
            <a:endParaRPr lang="de-DE" dirty="0"/>
          </a:p>
        </p:txBody>
      </p:sp>
      <p:sp>
        <p:nvSpPr>
          <p:cNvPr id="3" name="Inhaltsplatzhalter 2"/>
          <p:cNvSpPr>
            <a:spLocks noGrp="1"/>
          </p:cNvSpPr>
          <p:nvPr>
            <p:ph idx="1"/>
          </p:nvPr>
        </p:nvSpPr>
        <p:spPr>
          <a:xfrm>
            <a:off x="355600" y="1327075"/>
            <a:ext cx="8413668" cy="4781550"/>
          </a:xfrm>
        </p:spPr>
        <p:txBody>
          <a:bodyPr/>
          <a:lstStyle/>
          <a:p>
            <a:pPr marL="0" lvl="0" indent="0">
              <a:buNone/>
            </a:pPr>
            <a:r>
              <a:rPr lang="en-US" sz="2000" dirty="0">
                <a:solidFill>
                  <a:srgbClr val="009900"/>
                </a:solidFill>
              </a:rPr>
              <a:t>Type IIP, type IIE, and type IIF do not represent separate branches on the evolutionary tree of restriction </a:t>
            </a:r>
            <a:r>
              <a:rPr lang="en-US" sz="2000" dirty="0" smtClean="0">
                <a:solidFill>
                  <a:srgbClr val="009900"/>
                </a:solidFill>
              </a:rPr>
              <a:t>enzymes</a:t>
            </a:r>
          </a:p>
          <a:p>
            <a:pPr marL="0" lvl="0" indent="0">
              <a:buNone/>
            </a:pPr>
            <a:endParaRPr lang="de-DE" sz="2000" dirty="0">
              <a:solidFill>
                <a:srgbClr val="009900"/>
              </a:solidFill>
            </a:endParaRPr>
          </a:p>
          <a:p>
            <a:pPr marL="0" indent="0">
              <a:buNone/>
            </a:pPr>
            <a:r>
              <a:rPr lang="de-DE" sz="1600" dirty="0" smtClean="0"/>
              <a:t>Pingoud V, Kubareva E, </a:t>
            </a:r>
            <a:r>
              <a:rPr lang="de-DE" sz="1600" dirty="0" err="1" smtClean="0"/>
              <a:t>Stengel</a:t>
            </a:r>
            <a:r>
              <a:rPr lang="de-DE" sz="1600" dirty="0" smtClean="0"/>
              <a:t> G, Friedhoff P, </a:t>
            </a:r>
            <a:r>
              <a:rPr lang="de-DE" sz="1600" dirty="0" err="1" smtClean="0"/>
              <a:t>Bujnicki</a:t>
            </a:r>
            <a:r>
              <a:rPr lang="de-DE" sz="1600" dirty="0" smtClean="0"/>
              <a:t> JM, Urbanke C, </a:t>
            </a:r>
            <a:r>
              <a:rPr lang="de-DE" sz="1600" dirty="0" err="1" smtClean="0"/>
              <a:t>Sudina</a:t>
            </a:r>
            <a:r>
              <a:rPr lang="de-DE" sz="1600" dirty="0" smtClean="0"/>
              <a:t> A, Pingoud A.</a:t>
            </a:r>
          </a:p>
          <a:p>
            <a:pPr marL="0" indent="0">
              <a:buNone/>
            </a:pPr>
            <a:r>
              <a:rPr lang="de-DE" sz="1600" i="1" dirty="0" err="1" smtClean="0"/>
              <a:t>Evolutionary</a:t>
            </a:r>
            <a:r>
              <a:rPr lang="de-DE" sz="1600" i="1" dirty="0" smtClean="0"/>
              <a:t> </a:t>
            </a:r>
            <a:r>
              <a:rPr lang="de-DE" sz="1600" i="1" dirty="0" err="1"/>
              <a:t>relationship</a:t>
            </a:r>
            <a:r>
              <a:rPr lang="de-DE" sz="1600" i="1" dirty="0"/>
              <a:t> </a:t>
            </a:r>
            <a:r>
              <a:rPr lang="de-DE" sz="1600" i="1" dirty="0" err="1"/>
              <a:t>between</a:t>
            </a:r>
            <a:r>
              <a:rPr lang="de-DE" sz="1600" i="1" dirty="0"/>
              <a:t> different </a:t>
            </a:r>
            <a:r>
              <a:rPr lang="de-DE" sz="1600" i="1" dirty="0" err="1"/>
              <a:t>subgroups</a:t>
            </a:r>
            <a:r>
              <a:rPr lang="de-DE" sz="1600" i="1" dirty="0"/>
              <a:t> </a:t>
            </a:r>
            <a:r>
              <a:rPr lang="de-DE" sz="1600" i="1" dirty="0" err="1"/>
              <a:t>of</a:t>
            </a:r>
            <a:r>
              <a:rPr lang="de-DE" sz="1600" i="1" dirty="0"/>
              <a:t> </a:t>
            </a:r>
            <a:r>
              <a:rPr lang="de-DE" sz="1600" i="1" dirty="0" err="1"/>
              <a:t>restriction</a:t>
            </a:r>
            <a:r>
              <a:rPr lang="de-DE" sz="1600" i="1" dirty="0"/>
              <a:t> </a:t>
            </a:r>
            <a:r>
              <a:rPr lang="de-DE" sz="1600" i="1" dirty="0" err="1"/>
              <a:t>endonucleases</a:t>
            </a:r>
            <a:r>
              <a:rPr lang="de-DE" sz="1600" i="1" dirty="0"/>
              <a:t>.</a:t>
            </a:r>
          </a:p>
          <a:p>
            <a:pPr marL="0" indent="0">
              <a:buNone/>
            </a:pPr>
            <a:r>
              <a:rPr lang="de-DE" sz="1600" dirty="0" smtClean="0"/>
              <a:t>J </a:t>
            </a:r>
            <a:r>
              <a:rPr lang="de-DE" sz="1600" dirty="0" err="1"/>
              <a:t>Biol</a:t>
            </a:r>
            <a:r>
              <a:rPr lang="de-DE" sz="1600" dirty="0"/>
              <a:t> Chem. </a:t>
            </a:r>
            <a:r>
              <a:rPr lang="de-DE" sz="1600" dirty="0" smtClean="0">
                <a:solidFill>
                  <a:srgbClr val="FF0000"/>
                </a:solidFill>
              </a:rPr>
              <a:t>2002</a:t>
            </a:r>
            <a:r>
              <a:rPr lang="de-DE" sz="1600" dirty="0" smtClean="0"/>
              <a:t>;277:14306.</a:t>
            </a:r>
          </a:p>
          <a:p>
            <a:pPr marL="0" indent="0">
              <a:buNone/>
            </a:pPr>
            <a:endParaRPr lang="de-DE" sz="1600" dirty="0"/>
          </a:p>
          <a:p>
            <a:pPr marL="0" indent="0">
              <a:buNone/>
            </a:pPr>
            <a:r>
              <a:rPr lang="de-DE" sz="2000" dirty="0" err="1">
                <a:solidFill>
                  <a:srgbClr val="009900"/>
                </a:solidFill>
              </a:rPr>
              <a:t>Specifities</a:t>
            </a:r>
            <a:r>
              <a:rPr lang="de-DE" sz="2000" dirty="0">
                <a:solidFill>
                  <a:srgbClr val="009900"/>
                </a:solidFill>
              </a:rPr>
              <a:t> </a:t>
            </a:r>
            <a:r>
              <a:rPr lang="de-DE" sz="2000" dirty="0" err="1">
                <a:solidFill>
                  <a:srgbClr val="009900"/>
                </a:solidFill>
              </a:rPr>
              <a:t>for</a:t>
            </a:r>
            <a:r>
              <a:rPr lang="de-DE" sz="2000" dirty="0">
                <a:solidFill>
                  <a:srgbClr val="009900"/>
                </a:solidFill>
              </a:rPr>
              <a:t> </a:t>
            </a:r>
            <a:r>
              <a:rPr lang="de-DE" sz="2000" dirty="0" err="1">
                <a:solidFill>
                  <a:srgbClr val="009900"/>
                </a:solidFill>
              </a:rPr>
              <a:t>unrelated</a:t>
            </a:r>
            <a:r>
              <a:rPr lang="de-DE" sz="2000" dirty="0">
                <a:solidFill>
                  <a:srgbClr val="009900"/>
                </a:solidFill>
              </a:rPr>
              <a:t> </a:t>
            </a:r>
            <a:r>
              <a:rPr lang="de-DE" sz="2000" dirty="0" err="1">
                <a:solidFill>
                  <a:srgbClr val="009900"/>
                </a:solidFill>
              </a:rPr>
              <a:t>sequences</a:t>
            </a:r>
            <a:r>
              <a:rPr lang="de-DE" sz="2000" dirty="0">
                <a:solidFill>
                  <a:srgbClr val="009900"/>
                </a:solidFill>
              </a:rPr>
              <a:t> </a:t>
            </a:r>
            <a:r>
              <a:rPr lang="de-DE" sz="2000" dirty="0" err="1">
                <a:solidFill>
                  <a:srgbClr val="009900"/>
                </a:solidFill>
              </a:rPr>
              <a:t>could</a:t>
            </a:r>
            <a:r>
              <a:rPr lang="de-DE" sz="2000" dirty="0">
                <a:solidFill>
                  <a:srgbClr val="009900"/>
                </a:solidFill>
              </a:rPr>
              <a:t> </a:t>
            </a:r>
            <a:r>
              <a:rPr lang="de-DE" sz="2000" dirty="0" err="1">
                <a:solidFill>
                  <a:srgbClr val="009900"/>
                </a:solidFill>
              </a:rPr>
              <a:t>evolve</a:t>
            </a:r>
            <a:r>
              <a:rPr lang="de-DE" sz="2000" dirty="0">
                <a:solidFill>
                  <a:srgbClr val="009900"/>
                </a:solidFill>
              </a:rPr>
              <a:t> on </a:t>
            </a:r>
            <a:r>
              <a:rPr lang="de-DE" sz="2000" dirty="0" err="1">
                <a:solidFill>
                  <a:srgbClr val="009900"/>
                </a:solidFill>
              </a:rPr>
              <a:t>the</a:t>
            </a:r>
            <a:r>
              <a:rPr lang="de-DE" sz="2000" dirty="0">
                <a:solidFill>
                  <a:srgbClr val="009900"/>
                </a:solidFill>
              </a:rPr>
              <a:t> same </a:t>
            </a:r>
            <a:r>
              <a:rPr lang="de-DE" sz="2000" dirty="0" err="1">
                <a:solidFill>
                  <a:srgbClr val="009900"/>
                </a:solidFill>
              </a:rPr>
              <a:t>structural</a:t>
            </a:r>
            <a:r>
              <a:rPr lang="de-DE" sz="2000" dirty="0">
                <a:solidFill>
                  <a:srgbClr val="009900"/>
                </a:solidFill>
              </a:rPr>
              <a:t> </a:t>
            </a:r>
            <a:r>
              <a:rPr lang="de-DE" sz="2000" dirty="0" err="1">
                <a:solidFill>
                  <a:srgbClr val="009900"/>
                </a:solidFill>
              </a:rPr>
              <a:t>frame</a:t>
            </a:r>
            <a:r>
              <a:rPr lang="de-DE" sz="2000" dirty="0">
                <a:solidFill>
                  <a:srgbClr val="009900"/>
                </a:solidFill>
              </a:rPr>
              <a:t> </a:t>
            </a:r>
            <a:r>
              <a:rPr lang="de-DE" sz="2000" dirty="0" err="1">
                <a:solidFill>
                  <a:srgbClr val="009900"/>
                </a:solidFill>
              </a:rPr>
              <a:t>work</a:t>
            </a:r>
            <a:r>
              <a:rPr lang="de-DE" sz="2000" dirty="0">
                <a:solidFill>
                  <a:srgbClr val="009900"/>
                </a:solidFill>
              </a:rPr>
              <a:t>: CCNGG,CCWGG,GCCGGC,RCCGGY,</a:t>
            </a:r>
            <a:r>
              <a:rPr lang="de-DE" sz="2000" dirty="0">
                <a:solidFill>
                  <a:srgbClr val="FF0000"/>
                </a:solidFill>
              </a:rPr>
              <a:t>GATC</a:t>
            </a:r>
            <a:r>
              <a:rPr lang="de-DE" sz="2000" dirty="0">
                <a:solidFill>
                  <a:srgbClr val="009900"/>
                </a:solidFill>
              </a:rPr>
              <a:t> </a:t>
            </a:r>
          </a:p>
          <a:p>
            <a:pPr marL="0" indent="0">
              <a:buNone/>
            </a:pPr>
            <a:r>
              <a:rPr lang="de-DE" sz="1600" dirty="0" smtClean="0"/>
              <a:t>                 </a:t>
            </a:r>
          </a:p>
          <a:p>
            <a:pPr marL="0" indent="0">
              <a:buNone/>
            </a:pPr>
            <a:r>
              <a:rPr lang="de-DE" sz="1600" dirty="0" smtClean="0"/>
              <a:t>Pingoud </a:t>
            </a:r>
            <a:r>
              <a:rPr lang="de-DE" sz="1600" dirty="0"/>
              <a:t>V, </a:t>
            </a:r>
            <a:r>
              <a:rPr lang="de-DE" sz="1600" dirty="0" err="1"/>
              <a:t>Sudina</a:t>
            </a:r>
            <a:r>
              <a:rPr lang="de-DE" sz="1600" dirty="0"/>
              <a:t> A, Geyer H, </a:t>
            </a:r>
            <a:r>
              <a:rPr lang="de-DE" sz="1600" dirty="0" err="1"/>
              <a:t>Bujnicki</a:t>
            </a:r>
            <a:r>
              <a:rPr lang="de-DE" sz="1600" dirty="0"/>
              <a:t> </a:t>
            </a:r>
            <a:r>
              <a:rPr lang="de-DE" sz="1600" dirty="0" smtClean="0"/>
              <a:t>JM</a:t>
            </a:r>
            <a:r>
              <a:rPr lang="de-DE" sz="1600" dirty="0"/>
              <a:t>, </a:t>
            </a:r>
            <a:r>
              <a:rPr lang="de-DE" sz="1600" dirty="0" err="1"/>
              <a:t>Lurz</a:t>
            </a:r>
            <a:r>
              <a:rPr lang="de-DE" sz="1600" dirty="0"/>
              <a:t> R, Lüder G, Morgan R, Kubareva E, Pingoud A.</a:t>
            </a:r>
          </a:p>
          <a:p>
            <a:pPr marL="0" indent="0">
              <a:buNone/>
            </a:pPr>
            <a:r>
              <a:rPr lang="de-DE" sz="1600" i="1" dirty="0" err="1" smtClean="0"/>
              <a:t>Specificity</a:t>
            </a:r>
            <a:r>
              <a:rPr lang="de-DE" sz="1600" i="1" dirty="0" smtClean="0"/>
              <a:t> </a:t>
            </a:r>
            <a:r>
              <a:rPr lang="de-DE" sz="1600" i="1" dirty="0" err="1"/>
              <a:t>changes</a:t>
            </a:r>
            <a:r>
              <a:rPr lang="de-DE" sz="1600" i="1" dirty="0"/>
              <a:t> in </a:t>
            </a:r>
            <a:r>
              <a:rPr lang="de-DE" sz="1600" i="1" dirty="0" err="1"/>
              <a:t>the</a:t>
            </a:r>
            <a:r>
              <a:rPr lang="de-DE" sz="1600" i="1" dirty="0"/>
              <a:t> </a:t>
            </a:r>
            <a:r>
              <a:rPr lang="de-DE" sz="1600" i="1" dirty="0" err="1"/>
              <a:t>evolution</a:t>
            </a:r>
            <a:r>
              <a:rPr lang="de-DE" sz="1600" i="1" dirty="0"/>
              <a:t> </a:t>
            </a:r>
            <a:r>
              <a:rPr lang="de-DE" sz="1600" i="1" dirty="0" err="1"/>
              <a:t>of</a:t>
            </a:r>
            <a:r>
              <a:rPr lang="de-DE" sz="1600" i="1" dirty="0"/>
              <a:t> type II </a:t>
            </a:r>
            <a:r>
              <a:rPr lang="de-DE" sz="1600" i="1" dirty="0" err="1"/>
              <a:t>restriction</a:t>
            </a:r>
            <a:r>
              <a:rPr lang="de-DE" sz="1600" i="1" dirty="0"/>
              <a:t> </a:t>
            </a:r>
            <a:r>
              <a:rPr lang="de-DE" sz="1600" i="1" dirty="0" err="1"/>
              <a:t>endonucleases</a:t>
            </a:r>
            <a:r>
              <a:rPr lang="de-DE" sz="1600" i="1" dirty="0"/>
              <a:t>: a </a:t>
            </a:r>
            <a:r>
              <a:rPr lang="de-DE" sz="1600" i="1" dirty="0" err="1"/>
              <a:t>biochemical</a:t>
            </a:r>
            <a:r>
              <a:rPr lang="de-DE" sz="1600" i="1" dirty="0"/>
              <a:t> </a:t>
            </a:r>
            <a:r>
              <a:rPr lang="de-DE" sz="1600" i="1" dirty="0" err="1"/>
              <a:t>and</a:t>
            </a:r>
            <a:r>
              <a:rPr lang="de-DE" sz="1600" i="1" dirty="0"/>
              <a:t> </a:t>
            </a:r>
            <a:r>
              <a:rPr lang="de-DE" sz="1600" i="1" dirty="0" err="1"/>
              <a:t>bioinformatic</a:t>
            </a:r>
            <a:r>
              <a:rPr lang="de-DE" sz="1600" i="1" dirty="0"/>
              <a:t> </a:t>
            </a:r>
            <a:r>
              <a:rPr lang="de-DE" sz="1600" i="1" dirty="0" err="1"/>
              <a:t>analysis</a:t>
            </a:r>
            <a:r>
              <a:rPr lang="de-DE" sz="1600" i="1" dirty="0"/>
              <a:t> </a:t>
            </a:r>
            <a:r>
              <a:rPr lang="de-DE" sz="1600" i="1" dirty="0" err="1"/>
              <a:t>of</a:t>
            </a:r>
            <a:r>
              <a:rPr lang="de-DE" sz="1600" i="1" dirty="0"/>
              <a:t> </a:t>
            </a:r>
            <a:r>
              <a:rPr lang="de-DE" sz="1600" i="1" dirty="0" err="1"/>
              <a:t>restriction</a:t>
            </a:r>
            <a:r>
              <a:rPr lang="de-DE" sz="1600" i="1" dirty="0"/>
              <a:t> </a:t>
            </a:r>
            <a:r>
              <a:rPr lang="de-DE" sz="1600" i="1" dirty="0" err="1"/>
              <a:t>enzymes</a:t>
            </a:r>
            <a:r>
              <a:rPr lang="de-DE" sz="1600" i="1" dirty="0"/>
              <a:t> </a:t>
            </a:r>
            <a:r>
              <a:rPr lang="de-DE" sz="1600" i="1" dirty="0" err="1"/>
              <a:t>that</a:t>
            </a:r>
            <a:r>
              <a:rPr lang="de-DE" sz="1600" i="1" dirty="0"/>
              <a:t> </a:t>
            </a:r>
            <a:r>
              <a:rPr lang="de-DE" sz="1600" i="1" dirty="0" err="1"/>
              <a:t>recognize</a:t>
            </a:r>
            <a:r>
              <a:rPr lang="de-DE" sz="1600" i="1" dirty="0"/>
              <a:t> </a:t>
            </a:r>
            <a:r>
              <a:rPr lang="de-DE" sz="1600" i="1" dirty="0" err="1"/>
              <a:t>unrelated</a:t>
            </a:r>
            <a:r>
              <a:rPr lang="de-DE" sz="1600" i="1" dirty="0"/>
              <a:t> </a:t>
            </a:r>
            <a:r>
              <a:rPr lang="de-DE" sz="1600" i="1" dirty="0" err="1"/>
              <a:t>sequences</a:t>
            </a:r>
            <a:r>
              <a:rPr lang="de-DE" sz="1600" i="1" dirty="0"/>
              <a:t>.</a:t>
            </a:r>
          </a:p>
          <a:p>
            <a:pPr marL="0" indent="0">
              <a:buNone/>
            </a:pPr>
            <a:r>
              <a:rPr lang="de-DE" sz="1600" dirty="0" smtClean="0"/>
              <a:t>J </a:t>
            </a:r>
            <a:r>
              <a:rPr lang="de-DE" sz="1600" dirty="0" err="1"/>
              <a:t>Biol</a:t>
            </a:r>
            <a:r>
              <a:rPr lang="de-DE" sz="1600" dirty="0"/>
              <a:t> Chem. </a:t>
            </a:r>
            <a:r>
              <a:rPr lang="de-DE" sz="1600" dirty="0" smtClean="0">
                <a:solidFill>
                  <a:srgbClr val="FF0000"/>
                </a:solidFill>
              </a:rPr>
              <a:t>2005</a:t>
            </a:r>
            <a:r>
              <a:rPr lang="de-DE" sz="1600" dirty="0" smtClean="0"/>
              <a:t>;280:4289</a:t>
            </a:r>
          </a:p>
          <a:p>
            <a:pPr marL="0" indent="0">
              <a:buNone/>
            </a:pPr>
            <a:r>
              <a:rPr lang="de-DE" sz="1600" dirty="0" smtClean="0"/>
              <a:t>             </a:t>
            </a:r>
          </a:p>
        </p:txBody>
      </p:sp>
      <p:sp>
        <p:nvSpPr>
          <p:cNvPr id="4" name="Textfeld 3"/>
          <p:cNvSpPr txBox="1"/>
          <p:nvPr/>
        </p:nvSpPr>
        <p:spPr>
          <a:xfrm>
            <a:off x="4147457" y="3344428"/>
            <a:ext cx="4717143" cy="369332"/>
          </a:xfrm>
          <a:prstGeom prst="rect">
            <a:avLst/>
          </a:prstGeom>
          <a:noFill/>
        </p:spPr>
        <p:txBody>
          <a:bodyPr wrap="square" rtlCol="0">
            <a:spAutoFit/>
          </a:bodyPr>
          <a:lstStyle/>
          <a:p>
            <a:r>
              <a:rPr lang="de-DE" dirty="0" smtClean="0">
                <a:solidFill>
                  <a:srgbClr val="FF0000"/>
                </a:solidFill>
              </a:rPr>
              <a:t>IIP</a:t>
            </a:r>
            <a:r>
              <a:rPr lang="de-DE" dirty="0" smtClean="0">
                <a:solidFill>
                  <a:srgbClr val="009900"/>
                </a:solidFill>
              </a:rPr>
              <a:t>: </a:t>
            </a:r>
            <a:r>
              <a:rPr lang="de-DE" dirty="0" err="1" smtClean="0">
                <a:solidFill>
                  <a:srgbClr val="009900"/>
                </a:solidFill>
              </a:rPr>
              <a:t>SsoII</a:t>
            </a:r>
            <a:r>
              <a:rPr lang="de-DE" dirty="0">
                <a:solidFill>
                  <a:srgbClr val="009900"/>
                </a:solidFill>
              </a:rPr>
              <a:t>;</a:t>
            </a:r>
            <a:r>
              <a:rPr lang="de-DE" dirty="0" smtClean="0">
                <a:solidFill>
                  <a:srgbClr val="009900"/>
                </a:solidFill>
              </a:rPr>
              <a:t> </a:t>
            </a:r>
            <a:r>
              <a:rPr lang="de-DE" dirty="0" smtClean="0">
                <a:solidFill>
                  <a:srgbClr val="FF0000"/>
                </a:solidFill>
              </a:rPr>
              <a:t>IIE</a:t>
            </a:r>
            <a:r>
              <a:rPr lang="de-DE" dirty="0" smtClean="0">
                <a:solidFill>
                  <a:srgbClr val="009900"/>
                </a:solidFill>
              </a:rPr>
              <a:t>: </a:t>
            </a:r>
            <a:r>
              <a:rPr lang="de-DE" dirty="0" err="1" smtClean="0">
                <a:solidFill>
                  <a:srgbClr val="009900"/>
                </a:solidFill>
              </a:rPr>
              <a:t>EcoRII</a:t>
            </a:r>
            <a:r>
              <a:rPr lang="de-DE" dirty="0">
                <a:solidFill>
                  <a:srgbClr val="009900"/>
                </a:solidFill>
              </a:rPr>
              <a:t>;</a:t>
            </a:r>
            <a:r>
              <a:rPr lang="de-DE" dirty="0" smtClean="0">
                <a:solidFill>
                  <a:srgbClr val="009900"/>
                </a:solidFill>
              </a:rPr>
              <a:t> </a:t>
            </a:r>
            <a:r>
              <a:rPr lang="de-DE" dirty="0" smtClean="0">
                <a:solidFill>
                  <a:srgbClr val="FF0000"/>
                </a:solidFill>
              </a:rPr>
              <a:t>IIF</a:t>
            </a:r>
            <a:r>
              <a:rPr lang="de-DE" dirty="0" smtClean="0">
                <a:solidFill>
                  <a:srgbClr val="009900"/>
                </a:solidFill>
              </a:rPr>
              <a:t>: </a:t>
            </a:r>
            <a:r>
              <a:rPr lang="de-DE" dirty="0" err="1" smtClean="0">
                <a:solidFill>
                  <a:srgbClr val="009900"/>
                </a:solidFill>
              </a:rPr>
              <a:t>NgoMIV</a:t>
            </a:r>
            <a:endParaRPr lang="de-DE" dirty="0">
              <a:solidFill>
                <a:srgbClr val="009900"/>
              </a:solidFill>
            </a:endParaRPr>
          </a:p>
        </p:txBody>
      </p:sp>
      <p:sp>
        <p:nvSpPr>
          <p:cNvPr id="7" name="Textfeld 6"/>
          <p:cNvSpPr txBox="1"/>
          <p:nvPr/>
        </p:nvSpPr>
        <p:spPr>
          <a:xfrm>
            <a:off x="3594100" y="6235700"/>
            <a:ext cx="5372100" cy="369332"/>
          </a:xfrm>
          <a:prstGeom prst="rect">
            <a:avLst/>
          </a:prstGeom>
          <a:noFill/>
        </p:spPr>
        <p:txBody>
          <a:bodyPr wrap="square" rtlCol="0">
            <a:spAutoFit/>
          </a:bodyPr>
          <a:lstStyle/>
          <a:p>
            <a:r>
              <a:rPr lang="de-DE" dirty="0" err="1">
                <a:solidFill>
                  <a:srgbClr val="009900"/>
                </a:solidFill>
              </a:rPr>
              <a:t>SsoII</a:t>
            </a:r>
            <a:r>
              <a:rPr lang="de-DE" dirty="0">
                <a:solidFill>
                  <a:srgbClr val="009900"/>
                </a:solidFill>
              </a:rPr>
              <a:t>, </a:t>
            </a:r>
            <a:r>
              <a:rPr lang="de-DE" dirty="0" err="1" smtClean="0">
                <a:solidFill>
                  <a:srgbClr val="009900"/>
                </a:solidFill>
              </a:rPr>
              <a:t>PspGI</a:t>
            </a:r>
            <a:r>
              <a:rPr lang="de-DE" dirty="0">
                <a:solidFill>
                  <a:srgbClr val="009900"/>
                </a:solidFill>
              </a:rPr>
              <a:t>,</a:t>
            </a:r>
            <a:r>
              <a:rPr lang="de-DE" dirty="0" smtClean="0">
                <a:solidFill>
                  <a:srgbClr val="009900"/>
                </a:solidFill>
              </a:rPr>
              <a:t> </a:t>
            </a:r>
            <a:r>
              <a:rPr lang="de-DE" dirty="0" err="1" smtClean="0">
                <a:solidFill>
                  <a:srgbClr val="009900"/>
                </a:solidFill>
              </a:rPr>
              <a:t>EcoRII</a:t>
            </a:r>
            <a:r>
              <a:rPr lang="de-DE" dirty="0">
                <a:solidFill>
                  <a:srgbClr val="009900"/>
                </a:solidFill>
              </a:rPr>
              <a:t>, </a:t>
            </a:r>
            <a:r>
              <a:rPr lang="de-DE" dirty="0" err="1" smtClean="0">
                <a:solidFill>
                  <a:srgbClr val="009900"/>
                </a:solidFill>
              </a:rPr>
              <a:t>NgoMIV</a:t>
            </a:r>
            <a:r>
              <a:rPr lang="de-DE" dirty="0" smtClean="0">
                <a:solidFill>
                  <a:srgbClr val="009900"/>
                </a:solidFill>
              </a:rPr>
              <a:t>, Cfr10I</a:t>
            </a:r>
            <a:r>
              <a:rPr lang="de-DE" dirty="0" smtClean="0"/>
              <a:t>, </a:t>
            </a:r>
            <a:r>
              <a:rPr lang="de-DE" dirty="0" err="1" smtClean="0">
                <a:solidFill>
                  <a:srgbClr val="FF0000"/>
                </a:solidFill>
              </a:rPr>
              <a:t>MboII</a:t>
            </a:r>
            <a:endParaRPr lang="de-DE" dirty="0">
              <a:solidFill>
                <a:srgbClr val="FF0000"/>
              </a:solidFill>
            </a:endParaRPr>
          </a:p>
        </p:txBody>
      </p:sp>
    </p:spTree>
    <p:extLst>
      <p:ext uri="{BB962C8B-B14F-4D97-AF65-F5344CB8AC3E}">
        <p14:creationId xmlns:p14="http://schemas.microsoft.com/office/powerpoint/2010/main" val="3473180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3366FF"/>
                </a:solidFill>
              </a:rPr>
              <a:t>Protein </a:t>
            </a:r>
            <a:r>
              <a:rPr lang="de-DE" dirty="0" err="1" smtClean="0">
                <a:solidFill>
                  <a:srgbClr val="3366FF"/>
                </a:solidFill>
              </a:rPr>
              <a:t>engineering</a:t>
            </a:r>
            <a:r>
              <a:rPr lang="de-DE" dirty="0" smtClean="0">
                <a:solidFill>
                  <a:srgbClr val="3366FF"/>
                </a:solidFill>
              </a:rPr>
              <a:t> </a:t>
            </a:r>
            <a:r>
              <a:rPr lang="de-DE" dirty="0" err="1" smtClean="0">
                <a:solidFill>
                  <a:srgbClr val="3366FF"/>
                </a:solidFill>
              </a:rPr>
              <a:t>of</a:t>
            </a:r>
            <a:r>
              <a:rPr lang="de-DE" dirty="0" smtClean="0">
                <a:solidFill>
                  <a:srgbClr val="3366FF"/>
                </a:solidFill>
              </a:rPr>
              <a:t> </a:t>
            </a:r>
            <a:r>
              <a:rPr lang="de-DE" dirty="0" err="1" smtClean="0">
                <a:solidFill>
                  <a:srgbClr val="3366FF"/>
                </a:solidFill>
              </a:rPr>
              <a:t>EcoRV</a:t>
            </a:r>
            <a:r>
              <a:rPr lang="de-DE" dirty="0" smtClean="0">
                <a:solidFill>
                  <a:srgbClr val="3366FF"/>
                </a:solidFill>
              </a:rPr>
              <a:t> I </a:t>
            </a:r>
            <a:endParaRPr lang="de-DE" dirty="0">
              <a:solidFill>
                <a:srgbClr val="3366FF"/>
              </a:solidFill>
            </a:endParaRPr>
          </a:p>
        </p:txBody>
      </p:sp>
      <p:sp>
        <p:nvSpPr>
          <p:cNvPr id="3" name="Inhaltsplatzhalter 2"/>
          <p:cNvSpPr>
            <a:spLocks noGrp="1"/>
          </p:cNvSpPr>
          <p:nvPr>
            <p:ph idx="1"/>
          </p:nvPr>
        </p:nvSpPr>
        <p:spPr>
          <a:xfrm>
            <a:off x="457200" y="1445825"/>
            <a:ext cx="8229600" cy="4781550"/>
          </a:xfrm>
        </p:spPr>
        <p:txBody>
          <a:bodyPr/>
          <a:lstStyle/>
          <a:p>
            <a:pPr marL="0" indent="0">
              <a:buNone/>
            </a:pPr>
            <a:r>
              <a:rPr lang="en-US" sz="1600" dirty="0"/>
              <a:t>Lanio T, </a:t>
            </a:r>
            <a:r>
              <a:rPr lang="en-US" sz="1600" dirty="0" err="1"/>
              <a:t>Selent</a:t>
            </a:r>
            <a:r>
              <a:rPr lang="en-US" sz="1600" dirty="0"/>
              <a:t> U, </a:t>
            </a:r>
            <a:r>
              <a:rPr lang="en-US" sz="1600" dirty="0" err="1"/>
              <a:t>Wenz</a:t>
            </a:r>
            <a:r>
              <a:rPr lang="en-US" sz="1600" dirty="0"/>
              <a:t> C, Wende W, Schulz A, </a:t>
            </a:r>
            <a:r>
              <a:rPr lang="en-US" sz="1600" dirty="0" err="1"/>
              <a:t>Adiraj</a:t>
            </a:r>
            <a:r>
              <a:rPr lang="en-US" sz="1600" dirty="0"/>
              <a:t> M, </a:t>
            </a:r>
            <a:r>
              <a:rPr lang="en-US" sz="1600" dirty="0" err="1"/>
              <a:t>Katti</a:t>
            </a:r>
            <a:r>
              <a:rPr lang="en-US" sz="1600" dirty="0"/>
              <a:t> SB, Pingoud A.</a:t>
            </a:r>
          </a:p>
          <a:p>
            <a:pPr marL="0" indent="0">
              <a:buNone/>
            </a:pPr>
            <a:r>
              <a:rPr lang="en-US" sz="1600" i="1" dirty="0" smtClean="0"/>
              <a:t>EcoRV-T94V</a:t>
            </a:r>
            <a:r>
              <a:rPr lang="en-US" sz="1600" i="1" dirty="0"/>
              <a:t>: a mutant restriction endonuclease with an altered substrate specificity towards modified </a:t>
            </a:r>
            <a:r>
              <a:rPr lang="en-US" sz="1600" i="1" dirty="0" err="1"/>
              <a:t>oligodeoxynucleotides</a:t>
            </a:r>
            <a:r>
              <a:rPr lang="en-US" sz="1600" i="1" dirty="0"/>
              <a:t>.</a:t>
            </a:r>
          </a:p>
          <a:p>
            <a:pPr marL="0" indent="0">
              <a:buNone/>
            </a:pPr>
            <a:r>
              <a:rPr lang="en-US" sz="1600" dirty="0" smtClean="0"/>
              <a:t>Protein </a:t>
            </a:r>
            <a:r>
              <a:rPr lang="en-US" sz="1600" dirty="0"/>
              <a:t>Eng. </a:t>
            </a:r>
            <a:r>
              <a:rPr lang="en-US" sz="1600" dirty="0" smtClean="0">
                <a:solidFill>
                  <a:srgbClr val="FF0000"/>
                </a:solidFill>
              </a:rPr>
              <a:t>1996</a:t>
            </a:r>
            <a:r>
              <a:rPr lang="en-US" sz="1600" dirty="0" smtClean="0"/>
              <a:t>;9:1005</a:t>
            </a:r>
          </a:p>
          <a:p>
            <a:pPr marL="0" indent="0">
              <a:buNone/>
            </a:pPr>
            <a:endParaRPr lang="en-US" sz="1600" dirty="0"/>
          </a:p>
          <a:p>
            <a:pPr marL="0" indent="0">
              <a:buNone/>
            </a:pPr>
            <a:r>
              <a:rPr lang="en-US" sz="1600" dirty="0" err="1" smtClean="0"/>
              <a:t>Wenz</a:t>
            </a:r>
            <a:r>
              <a:rPr lang="en-US" sz="1600" dirty="0" smtClean="0"/>
              <a:t> </a:t>
            </a:r>
            <a:r>
              <a:rPr lang="en-US" sz="1600" dirty="0"/>
              <a:t>C, Hahn M, Pingoud A.</a:t>
            </a:r>
          </a:p>
          <a:p>
            <a:pPr marL="0" indent="0">
              <a:buNone/>
            </a:pPr>
            <a:r>
              <a:rPr lang="en-US" sz="1600" i="1" dirty="0" smtClean="0"/>
              <a:t>Engineering </a:t>
            </a:r>
            <a:r>
              <a:rPr lang="en-US" sz="1600" i="1" dirty="0"/>
              <a:t>of variants of the restriction endonuclease </a:t>
            </a:r>
            <a:r>
              <a:rPr lang="en-US" sz="1600" i="1" dirty="0" err="1"/>
              <a:t>EcoRV</a:t>
            </a:r>
            <a:r>
              <a:rPr lang="en-US" sz="1600" i="1" dirty="0"/>
              <a:t> that depend in their cleavage activity on the flexibility of sequences flanking the recognition site.</a:t>
            </a:r>
          </a:p>
          <a:p>
            <a:pPr marL="0" indent="0">
              <a:buNone/>
            </a:pPr>
            <a:r>
              <a:rPr lang="en-US" sz="1600" dirty="0" smtClean="0"/>
              <a:t>Biochemistry</a:t>
            </a:r>
            <a:r>
              <a:rPr lang="en-US" sz="1600" dirty="0"/>
              <a:t>. </a:t>
            </a:r>
            <a:r>
              <a:rPr lang="en-US" sz="1600" dirty="0" smtClean="0">
                <a:solidFill>
                  <a:srgbClr val="FF0000"/>
                </a:solidFill>
              </a:rPr>
              <a:t>1998</a:t>
            </a:r>
            <a:r>
              <a:rPr lang="en-US" sz="1600" dirty="0" smtClean="0"/>
              <a:t>;37:2234</a:t>
            </a:r>
          </a:p>
          <a:p>
            <a:pPr marL="0" indent="0">
              <a:buNone/>
            </a:pPr>
            <a:endParaRPr lang="en-US" sz="1600" dirty="0"/>
          </a:p>
          <a:p>
            <a:pPr marL="0" indent="0">
              <a:buNone/>
            </a:pPr>
            <a:r>
              <a:rPr lang="en-US" sz="1600" dirty="0"/>
              <a:t>Lanio T, </a:t>
            </a:r>
            <a:r>
              <a:rPr lang="en-US" sz="1600" dirty="0" err="1"/>
              <a:t>Jeltsch</a:t>
            </a:r>
            <a:r>
              <a:rPr lang="en-US" sz="1600" dirty="0"/>
              <a:t> A, Pingoud A.</a:t>
            </a:r>
          </a:p>
          <a:p>
            <a:pPr marL="0" indent="0">
              <a:buNone/>
            </a:pPr>
            <a:r>
              <a:rPr lang="en-US" sz="1600" i="1" dirty="0" smtClean="0"/>
              <a:t>Towards </a:t>
            </a:r>
            <a:r>
              <a:rPr lang="en-US" sz="1600" i="1" dirty="0"/>
              <a:t>the design of rare cutting restriction endonucleases: using directed evolution to generate variants of </a:t>
            </a:r>
            <a:r>
              <a:rPr lang="en-US" sz="1600" i="1" dirty="0" err="1"/>
              <a:t>EcoRV</a:t>
            </a:r>
            <a:r>
              <a:rPr lang="en-US" sz="1600" i="1" dirty="0"/>
              <a:t> differing in their substrate specificity by two orders of magnitude.</a:t>
            </a:r>
          </a:p>
          <a:p>
            <a:pPr marL="0" indent="0">
              <a:buNone/>
            </a:pPr>
            <a:r>
              <a:rPr lang="en-US" sz="1600" dirty="0" smtClean="0"/>
              <a:t>J </a:t>
            </a:r>
            <a:r>
              <a:rPr lang="en-US" sz="1600" dirty="0" err="1"/>
              <a:t>Mol</a:t>
            </a:r>
            <a:r>
              <a:rPr lang="en-US" sz="1600" dirty="0"/>
              <a:t> Biol. </a:t>
            </a:r>
            <a:r>
              <a:rPr lang="en-US" sz="1600" dirty="0" smtClean="0">
                <a:solidFill>
                  <a:srgbClr val="FF0000"/>
                </a:solidFill>
              </a:rPr>
              <a:t>1998</a:t>
            </a:r>
            <a:r>
              <a:rPr lang="en-US" sz="1600" dirty="0" smtClean="0"/>
              <a:t>;283:59.</a:t>
            </a:r>
            <a:endParaRPr lang="en-US" sz="1600" dirty="0"/>
          </a:p>
          <a:p>
            <a:pPr marL="0" indent="0" algn="ctr">
              <a:buNone/>
            </a:pPr>
            <a:r>
              <a:rPr lang="en-US" sz="2000" dirty="0" smtClean="0">
                <a:solidFill>
                  <a:srgbClr val="009900"/>
                </a:solidFill>
              </a:rPr>
              <a:t>Restriction enzymes are robust: new specificities </a:t>
            </a:r>
            <a:r>
              <a:rPr lang="en-US" sz="2000" u="sng" dirty="0" smtClean="0">
                <a:solidFill>
                  <a:srgbClr val="009900"/>
                </a:solidFill>
              </a:rPr>
              <a:t>in general </a:t>
            </a:r>
          </a:p>
          <a:p>
            <a:pPr marL="0" indent="0" algn="ctr">
              <a:buNone/>
            </a:pPr>
            <a:r>
              <a:rPr lang="en-US" sz="2000" dirty="0" smtClean="0">
                <a:solidFill>
                  <a:srgbClr val="009900"/>
                </a:solidFill>
              </a:rPr>
              <a:t>do not evolve by only a few mutations</a:t>
            </a:r>
            <a:endParaRPr lang="de-DE" sz="2000" dirty="0">
              <a:solidFill>
                <a:srgbClr val="009900"/>
              </a:solidFill>
            </a:endParaRPr>
          </a:p>
        </p:txBody>
      </p:sp>
    </p:spTree>
    <p:extLst>
      <p:ext uri="{BB962C8B-B14F-4D97-AF65-F5344CB8AC3E}">
        <p14:creationId xmlns:p14="http://schemas.microsoft.com/office/powerpoint/2010/main" val="4146782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3366FF"/>
                </a:solidFill>
              </a:rPr>
              <a:t>Protein </a:t>
            </a:r>
            <a:r>
              <a:rPr lang="de-DE" dirty="0" err="1">
                <a:solidFill>
                  <a:srgbClr val="3366FF"/>
                </a:solidFill>
              </a:rPr>
              <a:t>engineering</a:t>
            </a:r>
            <a:r>
              <a:rPr lang="de-DE" dirty="0">
                <a:solidFill>
                  <a:srgbClr val="3366FF"/>
                </a:solidFill>
              </a:rPr>
              <a:t> </a:t>
            </a:r>
            <a:r>
              <a:rPr lang="de-DE" dirty="0" err="1">
                <a:solidFill>
                  <a:srgbClr val="3366FF"/>
                </a:solidFill>
              </a:rPr>
              <a:t>of</a:t>
            </a:r>
            <a:r>
              <a:rPr lang="de-DE" dirty="0">
                <a:solidFill>
                  <a:srgbClr val="3366FF"/>
                </a:solidFill>
              </a:rPr>
              <a:t> </a:t>
            </a:r>
            <a:r>
              <a:rPr lang="de-DE" dirty="0" err="1">
                <a:solidFill>
                  <a:srgbClr val="3366FF"/>
                </a:solidFill>
              </a:rPr>
              <a:t>EcoRV</a:t>
            </a:r>
            <a:r>
              <a:rPr lang="de-DE" dirty="0">
                <a:solidFill>
                  <a:srgbClr val="3366FF"/>
                </a:solidFill>
              </a:rPr>
              <a:t> </a:t>
            </a:r>
            <a:r>
              <a:rPr lang="de-DE" dirty="0" smtClean="0">
                <a:solidFill>
                  <a:srgbClr val="3366FF"/>
                </a:solidFill>
              </a:rPr>
              <a:t>II </a:t>
            </a:r>
            <a:endParaRPr lang="de-DE" dirty="0"/>
          </a:p>
        </p:txBody>
      </p:sp>
      <p:sp>
        <p:nvSpPr>
          <p:cNvPr id="3" name="Inhaltsplatzhalter 2"/>
          <p:cNvSpPr>
            <a:spLocks noGrp="1"/>
          </p:cNvSpPr>
          <p:nvPr>
            <p:ph idx="1"/>
          </p:nvPr>
        </p:nvSpPr>
        <p:spPr/>
        <p:txBody>
          <a:bodyPr/>
          <a:lstStyle/>
          <a:p>
            <a:pPr marL="0" indent="0">
              <a:buNone/>
            </a:pPr>
            <a:r>
              <a:rPr lang="en-US" sz="1600" dirty="0"/>
              <a:t>Lanio T, </a:t>
            </a:r>
            <a:r>
              <a:rPr lang="en-US" sz="1600" dirty="0" err="1"/>
              <a:t>Jeltsch</a:t>
            </a:r>
            <a:r>
              <a:rPr lang="en-US" sz="1600" dirty="0"/>
              <a:t> A, Pingoud A.</a:t>
            </a:r>
          </a:p>
          <a:p>
            <a:pPr marL="0" indent="0">
              <a:buNone/>
            </a:pPr>
            <a:r>
              <a:rPr lang="en-US" sz="1600" i="1" dirty="0" smtClean="0"/>
              <a:t>On </a:t>
            </a:r>
            <a:r>
              <a:rPr lang="en-US" sz="1600" i="1" dirty="0"/>
              <a:t>the possibilities and limitations of rational protein design to expand the specificity of restriction enzymes: a case study employing </a:t>
            </a:r>
            <a:r>
              <a:rPr lang="en-US" sz="1600" i="1" dirty="0" err="1"/>
              <a:t>EcoRV</a:t>
            </a:r>
            <a:r>
              <a:rPr lang="en-US" sz="1600" i="1" dirty="0"/>
              <a:t> as the </a:t>
            </a:r>
            <a:r>
              <a:rPr lang="en-US" sz="1600" i="1" dirty="0" smtClean="0"/>
              <a:t>target.</a:t>
            </a:r>
          </a:p>
          <a:p>
            <a:pPr marL="0" indent="0">
              <a:buNone/>
            </a:pPr>
            <a:r>
              <a:rPr lang="en-US" sz="1600" dirty="0" smtClean="0"/>
              <a:t>Protein </a:t>
            </a:r>
            <a:r>
              <a:rPr lang="en-US" sz="1600" dirty="0"/>
              <a:t>Eng. </a:t>
            </a:r>
            <a:r>
              <a:rPr lang="en-US" sz="1600" dirty="0" smtClean="0">
                <a:solidFill>
                  <a:srgbClr val="FF0000"/>
                </a:solidFill>
              </a:rPr>
              <a:t>2000</a:t>
            </a:r>
            <a:r>
              <a:rPr lang="en-US" sz="1600" dirty="0" smtClean="0"/>
              <a:t>;13:275</a:t>
            </a:r>
          </a:p>
          <a:p>
            <a:pPr marL="0" indent="0">
              <a:buNone/>
            </a:pPr>
            <a:endParaRPr lang="en-US" sz="1600" dirty="0" smtClean="0"/>
          </a:p>
          <a:p>
            <a:pPr marL="0" indent="0">
              <a:buNone/>
            </a:pPr>
            <a:r>
              <a:rPr lang="en-US" sz="2000" dirty="0" smtClean="0"/>
              <a:t>“We </a:t>
            </a:r>
            <a:r>
              <a:rPr lang="en-US" sz="2000" dirty="0"/>
              <a:t>conclude that even for the very well characterized restriction enzyme </a:t>
            </a:r>
            <a:r>
              <a:rPr lang="en-US" sz="2000" dirty="0" err="1"/>
              <a:t>EcoRV</a:t>
            </a:r>
            <a:r>
              <a:rPr lang="en-US" sz="2000" dirty="0"/>
              <a:t>, properties that determine specificity and selectivity are difficult to model on the basis of the available structural information</a:t>
            </a:r>
            <a:r>
              <a:rPr lang="en-US" sz="2000" dirty="0" smtClean="0"/>
              <a:t>.”</a:t>
            </a:r>
          </a:p>
          <a:p>
            <a:pPr marL="0" indent="0">
              <a:buNone/>
            </a:pPr>
            <a:endParaRPr lang="en-US" sz="2000" dirty="0"/>
          </a:p>
          <a:p>
            <a:pPr marL="0" indent="0">
              <a:buNone/>
            </a:pPr>
            <a:r>
              <a:rPr lang="en-US" sz="2000" dirty="0" smtClean="0">
                <a:solidFill>
                  <a:srgbClr val="009900"/>
                </a:solidFill>
              </a:rPr>
              <a:t>Recognition is coupled to catalysis: Structural information concerns the “ground state”, but catalysis involves the “transition state</a:t>
            </a:r>
            <a:r>
              <a:rPr lang="en-US" sz="2000" u="sng" dirty="0" smtClean="0">
                <a:solidFill>
                  <a:srgbClr val="009900"/>
                </a:solidFill>
              </a:rPr>
              <a:t>” which may involve specificity determining interactions not seen in the </a:t>
            </a:r>
            <a:r>
              <a:rPr lang="en-US" sz="2000" u="sng" smtClean="0">
                <a:solidFill>
                  <a:srgbClr val="009900"/>
                </a:solidFill>
              </a:rPr>
              <a:t>crystal structure</a:t>
            </a:r>
            <a:endParaRPr lang="de-DE" sz="2000" u="sng" dirty="0">
              <a:solidFill>
                <a:srgbClr val="009900"/>
              </a:solidFill>
            </a:endParaRPr>
          </a:p>
        </p:txBody>
      </p:sp>
    </p:spTree>
    <p:extLst>
      <p:ext uri="{BB962C8B-B14F-4D97-AF65-F5344CB8AC3E}">
        <p14:creationId xmlns:p14="http://schemas.microsoft.com/office/powerpoint/2010/main" val="1960981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0950" y="310264"/>
            <a:ext cx="8204200" cy="850900"/>
          </a:xfrm>
        </p:spPr>
        <p:txBody>
          <a:bodyPr/>
          <a:lstStyle/>
          <a:p>
            <a:r>
              <a:rPr lang="de-DE" dirty="0" err="1" smtClean="0">
                <a:solidFill>
                  <a:srgbClr val="3366FF"/>
                </a:solidFill>
              </a:rPr>
              <a:t>Nucleases</a:t>
            </a:r>
            <a:r>
              <a:rPr lang="de-DE" dirty="0" smtClean="0">
                <a:solidFill>
                  <a:srgbClr val="3366FF"/>
                </a:solidFill>
              </a:rPr>
              <a:t> </a:t>
            </a:r>
            <a:r>
              <a:rPr lang="de-DE" dirty="0" err="1" smtClean="0">
                <a:solidFill>
                  <a:srgbClr val="3366FF"/>
                </a:solidFill>
              </a:rPr>
              <a:t>for</a:t>
            </a:r>
            <a:r>
              <a:rPr lang="de-DE" dirty="0" smtClean="0">
                <a:solidFill>
                  <a:srgbClr val="3366FF"/>
                </a:solidFill>
              </a:rPr>
              <a:t> </a:t>
            </a:r>
            <a:r>
              <a:rPr lang="de-DE" dirty="0" err="1" smtClean="0">
                <a:solidFill>
                  <a:srgbClr val="3366FF"/>
                </a:solidFill>
              </a:rPr>
              <a:t>precise</a:t>
            </a:r>
            <a:r>
              <a:rPr lang="de-DE" dirty="0" smtClean="0">
                <a:solidFill>
                  <a:srgbClr val="3366FF"/>
                </a:solidFill>
              </a:rPr>
              <a:t> </a:t>
            </a:r>
            <a:r>
              <a:rPr lang="de-DE" dirty="0" err="1" smtClean="0">
                <a:solidFill>
                  <a:srgbClr val="3366FF"/>
                </a:solidFill>
              </a:rPr>
              <a:t>gene</a:t>
            </a:r>
            <a:r>
              <a:rPr lang="de-DE" dirty="0" smtClean="0">
                <a:solidFill>
                  <a:srgbClr val="3366FF"/>
                </a:solidFill>
              </a:rPr>
              <a:t> </a:t>
            </a:r>
            <a:r>
              <a:rPr lang="de-DE" dirty="0" err="1" smtClean="0">
                <a:solidFill>
                  <a:srgbClr val="3366FF"/>
                </a:solidFill>
              </a:rPr>
              <a:t>targeting</a:t>
            </a:r>
            <a:endParaRPr lang="de-DE" dirty="0">
              <a:solidFill>
                <a:srgbClr val="3366FF"/>
              </a:solidFill>
            </a:endParaRPr>
          </a:p>
        </p:txBody>
      </p:sp>
      <p:sp>
        <p:nvSpPr>
          <p:cNvPr id="3" name="Inhaltsplatzhalter 2"/>
          <p:cNvSpPr>
            <a:spLocks noGrp="1"/>
          </p:cNvSpPr>
          <p:nvPr>
            <p:ph idx="1"/>
          </p:nvPr>
        </p:nvSpPr>
        <p:spPr/>
        <p:txBody>
          <a:bodyPr/>
          <a:lstStyle/>
          <a:p>
            <a:pPr marL="0" indent="0">
              <a:buNone/>
            </a:pPr>
            <a:r>
              <a:rPr lang="de-DE" sz="2000" dirty="0" smtClean="0"/>
              <a:t>A </a:t>
            </a:r>
            <a:r>
              <a:rPr lang="de-DE" sz="2000" dirty="0" err="1" smtClean="0"/>
              <a:t>new</a:t>
            </a:r>
            <a:r>
              <a:rPr lang="de-DE" sz="2000" dirty="0" smtClean="0"/>
              <a:t> </a:t>
            </a:r>
            <a:r>
              <a:rPr lang="de-DE" sz="2000" dirty="0" err="1" smtClean="0"/>
              <a:t>concept</a:t>
            </a:r>
            <a:r>
              <a:rPr lang="de-DE" sz="2000" dirty="0" smtClean="0"/>
              <a:t>: modular design</a:t>
            </a:r>
          </a:p>
          <a:p>
            <a:pPr marL="0" indent="0">
              <a:buNone/>
            </a:pPr>
            <a:r>
              <a:rPr lang="de-DE" sz="2000" dirty="0" err="1">
                <a:solidFill>
                  <a:srgbClr val="009900"/>
                </a:solidFill>
              </a:rPr>
              <a:t>F</a:t>
            </a:r>
            <a:r>
              <a:rPr lang="de-DE" sz="2000" dirty="0" err="1" smtClean="0">
                <a:solidFill>
                  <a:srgbClr val="009900"/>
                </a:solidFill>
              </a:rPr>
              <a:t>using</a:t>
            </a:r>
            <a:r>
              <a:rPr lang="de-DE" sz="2000" dirty="0" smtClean="0">
                <a:solidFill>
                  <a:srgbClr val="009900"/>
                </a:solidFill>
              </a:rPr>
              <a:t> </a:t>
            </a:r>
            <a:r>
              <a:rPr lang="de-DE" sz="2000" dirty="0" err="1" smtClean="0">
                <a:solidFill>
                  <a:srgbClr val="009900"/>
                </a:solidFill>
              </a:rPr>
              <a:t>restriction</a:t>
            </a:r>
            <a:r>
              <a:rPr lang="de-DE" sz="2000" dirty="0" smtClean="0">
                <a:solidFill>
                  <a:srgbClr val="009900"/>
                </a:solidFill>
              </a:rPr>
              <a:t> </a:t>
            </a:r>
            <a:r>
              <a:rPr lang="de-DE" sz="2000" dirty="0" err="1" smtClean="0">
                <a:solidFill>
                  <a:srgbClr val="009900"/>
                </a:solidFill>
              </a:rPr>
              <a:t>enzymes</a:t>
            </a:r>
            <a:r>
              <a:rPr lang="de-DE" sz="2000" dirty="0" smtClean="0">
                <a:solidFill>
                  <a:srgbClr val="009900"/>
                </a:solidFill>
              </a:rPr>
              <a:t> </a:t>
            </a:r>
            <a:r>
              <a:rPr lang="de-DE" sz="2000" dirty="0" err="1" smtClean="0">
                <a:solidFill>
                  <a:srgbClr val="009900"/>
                </a:solidFill>
              </a:rPr>
              <a:t>to</a:t>
            </a:r>
            <a:r>
              <a:rPr lang="de-DE" sz="2000" dirty="0" smtClean="0">
                <a:solidFill>
                  <a:srgbClr val="009900"/>
                </a:solidFill>
              </a:rPr>
              <a:t> </a:t>
            </a:r>
            <a:r>
              <a:rPr lang="de-DE" sz="2000" dirty="0" err="1" smtClean="0">
                <a:solidFill>
                  <a:srgbClr val="FF0000"/>
                </a:solidFill>
              </a:rPr>
              <a:t>programmable</a:t>
            </a:r>
            <a:r>
              <a:rPr lang="de-DE" sz="2000" dirty="0" smtClean="0">
                <a:solidFill>
                  <a:srgbClr val="009900"/>
                </a:solidFill>
              </a:rPr>
              <a:t> </a:t>
            </a:r>
            <a:r>
              <a:rPr lang="de-DE" sz="2000" dirty="0" err="1" smtClean="0">
                <a:solidFill>
                  <a:srgbClr val="009900"/>
                </a:solidFill>
              </a:rPr>
              <a:t>binding</a:t>
            </a:r>
            <a:r>
              <a:rPr lang="de-DE" sz="2000" dirty="0" smtClean="0">
                <a:solidFill>
                  <a:srgbClr val="009900"/>
                </a:solidFill>
              </a:rPr>
              <a:t> </a:t>
            </a:r>
            <a:r>
              <a:rPr lang="de-DE" sz="2000" dirty="0" err="1" smtClean="0">
                <a:solidFill>
                  <a:srgbClr val="009900"/>
                </a:solidFill>
              </a:rPr>
              <a:t>modules</a:t>
            </a:r>
            <a:endParaRPr lang="de-DE" sz="2000" dirty="0" smtClean="0">
              <a:solidFill>
                <a:srgbClr val="009900"/>
              </a:solidFill>
            </a:endParaRPr>
          </a:p>
          <a:p>
            <a:pPr marL="0" indent="0">
              <a:buNone/>
            </a:pPr>
            <a:endParaRPr lang="de-DE" sz="2000" dirty="0">
              <a:solidFill>
                <a:srgbClr val="009900"/>
              </a:solidFill>
            </a:endParaRPr>
          </a:p>
          <a:p>
            <a:pPr marL="0" indent="0">
              <a:buNone/>
            </a:pPr>
            <a:r>
              <a:rPr lang="de-DE" sz="1600" dirty="0" smtClean="0"/>
              <a:t>Kim </a:t>
            </a:r>
            <a:r>
              <a:rPr lang="de-DE" sz="1600" dirty="0"/>
              <a:t>YG, </a:t>
            </a:r>
            <a:r>
              <a:rPr lang="de-DE" sz="1600" dirty="0" err="1"/>
              <a:t>Cha</a:t>
            </a:r>
            <a:r>
              <a:rPr lang="de-DE" sz="1600" dirty="0"/>
              <a:t> J, </a:t>
            </a:r>
            <a:r>
              <a:rPr lang="de-DE" sz="1600" b="1" dirty="0" err="1"/>
              <a:t>Chandrasegaran</a:t>
            </a:r>
            <a:r>
              <a:rPr lang="de-DE" sz="1600" b="1" dirty="0"/>
              <a:t> S</a:t>
            </a:r>
            <a:r>
              <a:rPr lang="de-DE" sz="1600" dirty="0"/>
              <a:t>.</a:t>
            </a:r>
          </a:p>
          <a:p>
            <a:pPr marL="0" indent="0">
              <a:buNone/>
            </a:pPr>
            <a:r>
              <a:rPr lang="de-DE" sz="1600" dirty="0" smtClean="0"/>
              <a:t>Hybrid </a:t>
            </a:r>
            <a:r>
              <a:rPr lang="de-DE" sz="1600" dirty="0" err="1"/>
              <a:t>restriction</a:t>
            </a:r>
            <a:r>
              <a:rPr lang="de-DE" sz="1600" dirty="0"/>
              <a:t> </a:t>
            </a:r>
            <a:r>
              <a:rPr lang="de-DE" sz="1600" dirty="0" err="1"/>
              <a:t>enzymes</a:t>
            </a:r>
            <a:r>
              <a:rPr lang="de-DE" sz="1600" dirty="0"/>
              <a:t>: </a:t>
            </a:r>
            <a:r>
              <a:rPr lang="de-DE" sz="1600" dirty="0" err="1"/>
              <a:t>zinc</a:t>
            </a:r>
            <a:r>
              <a:rPr lang="de-DE" sz="1600" dirty="0"/>
              <a:t> </a:t>
            </a:r>
            <a:r>
              <a:rPr lang="de-DE" sz="1600" dirty="0" err="1"/>
              <a:t>finger</a:t>
            </a:r>
            <a:r>
              <a:rPr lang="de-DE" sz="1600" dirty="0"/>
              <a:t> </a:t>
            </a:r>
            <a:r>
              <a:rPr lang="de-DE" sz="1600" dirty="0" err="1"/>
              <a:t>fusions</a:t>
            </a:r>
            <a:r>
              <a:rPr lang="de-DE" sz="1600" dirty="0"/>
              <a:t> </a:t>
            </a:r>
            <a:r>
              <a:rPr lang="de-DE" sz="1600" dirty="0" err="1"/>
              <a:t>to</a:t>
            </a:r>
            <a:r>
              <a:rPr lang="de-DE" sz="1600" dirty="0"/>
              <a:t> </a:t>
            </a:r>
            <a:r>
              <a:rPr lang="de-DE" sz="1600" dirty="0" err="1"/>
              <a:t>Fok</a:t>
            </a:r>
            <a:r>
              <a:rPr lang="de-DE" sz="1600" dirty="0"/>
              <a:t> I </a:t>
            </a:r>
            <a:r>
              <a:rPr lang="de-DE" sz="1600" dirty="0" err="1"/>
              <a:t>cleavage</a:t>
            </a:r>
            <a:r>
              <a:rPr lang="de-DE" sz="1600" dirty="0"/>
              <a:t> </a:t>
            </a:r>
            <a:r>
              <a:rPr lang="de-DE" sz="1600" dirty="0" err="1"/>
              <a:t>domain</a:t>
            </a:r>
            <a:r>
              <a:rPr lang="de-DE" sz="1600" dirty="0" smtClean="0"/>
              <a:t>.</a:t>
            </a:r>
          </a:p>
          <a:p>
            <a:pPr marL="0" indent="0">
              <a:buNone/>
            </a:pPr>
            <a:r>
              <a:rPr lang="de-DE" sz="1600" dirty="0" err="1"/>
              <a:t>Proc</a:t>
            </a:r>
            <a:r>
              <a:rPr lang="de-DE" sz="1600" dirty="0"/>
              <a:t> </a:t>
            </a:r>
            <a:r>
              <a:rPr lang="de-DE" sz="1600" dirty="0" err="1"/>
              <a:t>Natl</a:t>
            </a:r>
            <a:r>
              <a:rPr lang="de-DE" sz="1600" dirty="0"/>
              <a:t> </a:t>
            </a:r>
            <a:r>
              <a:rPr lang="de-DE" sz="1600" dirty="0" err="1"/>
              <a:t>Acad</a:t>
            </a:r>
            <a:r>
              <a:rPr lang="de-DE" sz="1600" dirty="0"/>
              <a:t> </a:t>
            </a:r>
            <a:r>
              <a:rPr lang="de-DE" sz="1600" dirty="0" err="1"/>
              <a:t>Sci</a:t>
            </a:r>
            <a:r>
              <a:rPr lang="de-DE" sz="1600" dirty="0"/>
              <a:t> U S A. </a:t>
            </a:r>
            <a:r>
              <a:rPr lang="de-DE" sz="1600" dirty="0" smtClean="0">
                <a:solidFill>
                  <a:srgbClr val="FF0000"/>
                </a:solidFill>
              </a:rPr>
              <a:t>1996</a:t>
            </a:r>
            <a:r>
              <a:rPr lang="de-DE" sz="1600" dirty="0" smtClean="0"/>
              <a:t>;93(3</a:t>
            </a:r>
            <a:r>
              <a:rPr lang="de-DE" sz="1600" dirty="0"/>
              <a:t>):</a:t>
            </a:r>
            <a:r>
              <a:rPr lang="de-DE" sz="1600" dirty="0" smtClean="0"/>
              <a:t>1156.</a:t>
            </a:r>
            <a:endParaRPr lang="de-DE" sz="1600" dirty="0"/>
          </a:p>
          <a:p>
            <a:pPr marL="0" indent="0">
              <a:buNone/>
            </a:pPr>
            <a:endParaRPr lang="de-DE" sz="1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863" y="3851038"/>
            <a:ext cx="52482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2042556" y="4013860"/>
            <a:ext cx="332509" cy="344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33588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419" y="1394912"/>
            <a:ext cx="8653493" cy="30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118753" y="83143"/>
            <a:ext cx="8921159" cy="1077218"/>
          </a:xfrm>
          <a:prstGeom prst="rect">
            <a:avLst/>
          </a:prstGeom>
          <a:noFill/>
        </p:spPr>
        <p:txBody>
          <a:bodyPr wrap="square" rtlCol="0">
            <a:spAutoFit/>
          </a:bodyPr>
          <a:lstStyle/>
          <a:p>
            <a:pPr algn="ctr"/>
            <a:r>
              <a:rPr lang="de-DE" sz="3200" dirty="0" err="1" smtClean="0">
                <a:solidFill>
                  <a:srgbClr val="3366FF"/>
                </a:solidFill>
                <a:latin typeface="Calibri" pitchFamily="34" charset="0"/>
                <a:cs typeface="Calibri" pitchFamily="34" charset="0"/>
              </a:rPr>
              <a:t>PvuII</a:t>
            </a:r>
            <a:r>
              <a:rPr lang="de-DE" sz="3200" dirty="0" smtClean="0">
                <a:solidFill>
                  <a:srgbClr val="3366FF"/>
                </a:solidFill>
                <a:latin typeface="Calibri" pitchFamily="34" charset="0"/>
                <a:cs typeface="Calibri" pitchFamily="34" charset="0"/>
              </a:rPr>
              <a:t> - an alternative </a:t>
            </a:r>
            <a:r>
              <a:rPr lang="de-DE" sz="3200" dirty="0" err="1" smtClean="0">
                <a:solidFill>
                  <a:srgbClr val="3366FF"/>
                </a:solidFill>
                <a:latin typeface="Calibri" pitchFamily="34" charset="0"/>
                <a:cs typeface="Calibri" pitchFamily="34" charset="0"/>
              </a:rPr>
              <a:t>to</a:t>
            </a:r>
            <a:r>
              <a:rPr lang="de-DE" sz="3200" dirty="0">
                <a:solidFill>
                  <a:srgbClr val="3366FF"/>
                </a:solidFill>
                <a:latin typeface="Calibri" pitchFamily="34" charset="0"/>
                <a:cs typeface="Calibri" pitchFamily="34" charset="0"/>
              </a:rPr>
              <a:t> </a:t>
            </a:r>
            <a:r>
              <a:rPr lang="de-DE" sz="3200" dirty="0" err="1" smtClean="0">
                <a:solidFill>
                  <a:srgbClr val="3366FF"/>
                </a:solidFill>
                <a:latin typeface="Calibri" pitchFamily="34" charset="0"/>
                <a:cs typeface="Calibri" pitchFamily="34" charset="0"/>
              </a:rPr>
              <a:t>FokI</a:t>
            </a:r>
            <a:r>
              <a:rPr lang="de-DE" sz="3200" dirty="0" smtClean="0">
                <a:solidFill>
                  <a:srgbClr val="3366FF"/>
                </a:solidFill>
                <a:latin typeface="Calibri" pitchFamily="34" charset="0"/>
                <a:cs typeface="Calibri" pitchFamily="34" charset="0"/>
              </a:rPr>
              <a:t> in </a:t>
            </a:r>
          </a:p>
          <a:p>
            <a:pPr algn="ctr"/>
            <a:r>
              <a:rPr lang="de-DE" sz="3200" dirty="0" err="1" smtClean="0">
                <a:solidFill>
                  <a:srgbClr val="3366FF"/>
                </a:solidFill>
                <a:latin typeface="Calibri" pitchFamily="34" charset="0"/>
                <a:cs typeface="Calibri" pitchFamily="34" charset="0"/>
              </a:rPr>
              <a:t>zinc</a:t>
            </a:r>
            <a:r>
              <a:rPr lang="de-DE" sz="3200" dirty="0" smtClean="0">
                <a:solidFill>
                  <a:srgbClr val="3366FF"/>
                </a:solidFill>
                <a:latin typeface="Calibri" pitchFamily="34" charset="0"/>
                <a:cs typeface="Calibri" pitchFamily="34" charset="0"/>
              </a:rPr>
              <a:t> </a:t>
            </a:r>
            <a:r>
              <a:rPr lang="de-DE" sz="3200" dirty="0" err="1" smtClean="0">
                <a:solidFill>
                  <a:srgbClr val="3366FF"/>
                </a:solidFill>
                <a:latin typeface="Calibri" pitchFamily="34" charset="0"/>
                <a:cs typeface="Calibri" pitchFamily="34" charset="0"/>
              </a:rPr>
              <a:t>finger</a:t>
            </a:r>
            <a:r>
              <a:rPr lang="de-DE" sz="3200" dirty="0" smtClean="0">
                <a:solidFill>
                  <a:srgbClr val="3366FF"/>
                </a:solidFill>
                <a:latin typeface="Calibri" pitchFamily="34" charset="0"/>
                <a:cs typeface="Calibri" pitchFamily="34" charset="0"/>
              </a:rPr>
              <a:t> </a:t>
            </a:r>
            <a:r>
              <a:rPr lang="de-DE" sz="3200" dirty="0" err="1" smtClean="0">
                <a:solidFill>
                  <a:srgbClr val="3366FF"/>
                </a:solidFill>
                <a:latin typeface="Calibri" pitchFamily="34" charset="0"/>
                <a:cs typeface="Calibri" pitchFamily="34" charset="0"/>
              </a:rPr>
              <a:t>nucleases</a:t>
            </a:r>
            <a:r>
              <a:rPr lang="de-DE" sz="3200" dirty="0" smtClean="0">
                <a:solidFill>
                  <a:srgbClr val="3366FF"/>
                </a:solidFill>
                <a:latin typeface="Calibri" pitchFamily="34" charset="0"/>
                <a:cs typeface="Calibri" pitchFamily="34" charset="0"/>
              </a:rPr>
              <a:t> </a:t>
            </a:r>
            <a:endParaRPr lang="de-DE" sz="3200" dirty="0">
              <a:solidFill>
                <a:srgbClr val="3366FF"/>
              </a:solidFill>
              <a:latin typeface="Calibri" pitchFamily="34" charset="0"/>
              <a:cs typeface="Calibri" pitchFamily="34" charset="0"/>
            </a:endParaRPr>
          </a:p>
        </p:txBody>
      </p:sp>
      <p:sp>
        <p:nvSpPr>
          <p:cNvPr id="4" name="Rechteck 3"/>
          <p:cNvSpPr/>
          <p:nvPr/>
        </p:nvSpPr>
        <p:spPr>
          <a:xfrm>
            <a:off x="596729" y="4788791"/>
            <a:ext cx="8229772" cy="1938992"/>
          </a:xfrm>
          <a:prstGeom prst="rect">
            <a:avLst/>
          </a:prstGeom>
        </p:spPr>
        <p:txBody>
          <a:bodyPr wrap="square">
            <a:spAutoFit/>
          </a:bodyPr>
          <a:lstStyle/>
          <a:p>
            <a:pPr>
              <a:lnSpc>
                <a:spcPct val="150000"/>
              </a:lnSpc>
            </a:pPr>
            <a:r>
              <a:rPr lang="en-US" sz="2000" dirty="0" smtClean="0">
                <a:solidFill>
                  <a:srgbClr val="009900"/>
                </a:solidFill>
                <a:ea typeface="Verdana" panose="020B0604030504040204" pitchFamily="34" charset="0"/>
                <a:cs typeface="Verdana" panose="020B0604030504040204" pitchFamily="34" charset="0"/>
              </a:rPr>
              <a:t>In </a:t>
            </a:r>
            <a:r>
              <a:rPr lang="en-US" sz="2000" dirty="0">
                <a:solidFill>
                  <a:srgbClr val="009900"/>
                </a:solidFill>
                <a:ea typeface="Verdana" panose="020B0604030504040204" pitchFamily="34" charset="0"/>
                <a:cs typeface="Verdana" panose="020B0604030504040204" pitchFamily="34" charset="0"/>
              </a:rPr>
              <a:t>contrast to the ‘analogous’ </a:t>
            </a:r>
            <a:r>
              <a:rPr lang="en-US" sz="2000" dirty="0">
                <a:solidFill>
                  <a:srgbClr val="FF0000"/>
                </a:solidFill>
                <a:ea typeface="Verdana" panose="020B0604030504040204" pitchFamily="34" charset="0"/>
                <a:cs typeface="Verdana" panose="020B0604030504040204" pitchFamily="34" charset="0"/>
              </a:rPr>
              <a:t>ZF-</a:t>
            </a:r>
            <a:r>
              <a:rPr lang="en-US" sz="2000" dirty="0" err="1">
                <a:solidFill>
                  <a:srgbClr val="FF0000"/>
                </a:solidFill>
                <a:ea typeface="Verdana" panose="020B0604030504040204" pitchFamily="34" charset="0"/>
                <a:cs typeface="Verdana" panose="020B0604030504040204" pitchFamily="34" charset="0"/>
              </a:rPr>
              <a:t>FokI</a:t>
            </a:r>
            <a:r>
              <a:rPr lang="en-US" sz="2000" dirty="0">
                <a:solidFill>
                  <a:srgbClr val="009900"/>
                </a:solidFill>
                <a:ea typeface="Verdana" panose="020B0604030504040204" pitchFamily="34" charset="0"/>
                <a:cs typeface="Verdana" panose="020B0604030504040204" pitchFamily="34" charset="0"/>
              </a:rPr>
              <a:t> </a:t>
            </a:r>
            <a:r>
              <a:rPr lang="en-US" sz="2000" dirty="0" smtClean="0">
                <a:solidFill>
                  <a:srgbClr val="009900"/>
                </a:solidFill>
                <a:ea typeface="Verdana" panose="020B0604030504040204" pitchFamily="34" charset="0"/>
                <a:cs typeface="Verdana" panose="020B0604030504040204" pitchFamily="34" charset="0"/>
              </a:rPr>
              <a:t>nucleases, neither </a:t>
            </a:r>
            <a:r>
              <a:rPr lang="en-US" sz="2000" dirty="0">
                <a:solidFill>
                  <a:srgbClr val="009900"/>
                </a:solidFill>
                <a:ea typeface="Verdana" panose="020B0604030504040204" pitchFamily="34" charset="0"/>
                <a:cs typeface="Verdana" panose="020B0604030504040204" pitchFamily="34" charset="0"/>
              </a:rPr>
              <a:t>excess of </a:t>
            </a:r>
            <a:r>
              <a:rPr lang="en-US" sz="2000" dirty="0" smtClean="0">
                <a:solidFill>
                  <a:srgbClr val="FF0000"/>
                </a:solidFill>
                <a:ea typeface="Verdana" panose="020B0604030504040204" pitchFamily="34" charset="0"/>
                <a:cs typeface="Verdana" panose="020B0604030504040204" pitchFamily="34" charset="0"/>
              </a:rPr>
              <a:t>ZF-</a:t>
            </a:r>
            <a:r>
              <a:rPr lang="en-US" sz="2000" dirty="0" err="1" smtClean="0">
                <a:solidFill>
                  <a:srgbClr val="FF0000"/>
                </a:solidFill>
                <a:ea typeface="Verdana" panose="020B0604030504040204" pitchFamily="34" charset="0"/>
                <a:cs typeface="Verdana" panose="020B0604030504040204" pitchFamily="34" charset="0"/>
              </a:rPr>
              <a:t>PvuII</a:t>
            </a:r>
            <a:r>
              <a:rPr lang="en-US" sz="2000" dirty="0" smtClean="0">
                <a:solidFill>
                  <a:srgbClr val="009900"/>
                </a:solidFill>
                <a:ea typeface="Verdana" panose="020B0604030504040204" pitchFamily="34" charset="0"/>
                <a:cs typeface="Verdana" panose="020B0604030504040204" pitchFamily="34" charset="0"/>
              </a:rPr>
              <a:t> over </a:t>
            </a:r>
            <a:r>
              <a:rPr lang="en-US" sz="2000" dirty="0">
                <a:solidFill>
                  <a:srgbClr val="009900"/>
                </a:solidFill>
                <a:ea typeface="Verdana" panose="020B0604030504040204" pitchFamily="34" charset="0"/>
                <a:cs typeface="Verdana" panose="020B0604030504040204" pitchFamily="34" charset="0"/>
              </a:rPr>
              <a:t>substrate nor </a:t>
            </a:r>
            <a:r>
              <a:rPr lang="en-US" sz="2000" dirty="0" smtClean="0">
                <a:solidFill>
                  <a:srgbClr val="009900"/>
                </a:solidFill>
                <a:ea typeface="Verdana" panose="020B0604030504040204" pitchFamily="34" charset="0"/>
                <a:cs typeface="Verdana" panose="020B0604030504040204" pitchFamily="34" charset="0"/>
              </a:rPr>
              <a:t>prolonged incubation </a:t>
            </a:r>
            <a:r>
              <a:rPr lang="en-US" sz="2000" dirty="0">
                <a:solidFill>
                  <a:srgbClr val="009900"/>
                </a:solidFill>
                <a:ea typeface="Verdana" panose="020B0604030504040204" pitchFamily="34" charset="0"/>
                <a:cs typeface="Verdana" panose="020B0604030504040204" pitchFamily="34" charset="0"/>
              </a:rPr>
              <a:t>times induced </a:t>
            </a:r>
            <a:r>
              <a:rPr lang="en-US" sz="2000" dirty="0" smtClean="0">
                <a:solidFill>
                  <a:srgbClr val="009900"/>
                </a:solidFill>
                <a:ea typeface="Verdana" panose="020B0604030504040204" pitchFamily="34" charset="0"/>
                <a:cs typeface="Verdana" panose="020B0604030504040204" pitchFamily="34" charset="0"/>
              </a:rPr>
              <a:t>unaddressed (“off-site”) cleavage </a:t>
            </a:r>
            <a:r>
              <a:rPr lang="en-US" sz="2000" i="1" dirty="0">
                <a:solidFill>
                  <a:srgbClr val="009900"/>
                </a:solidFill>
                <a:ea typeface="Verdana" panose="020B0604030504040204" pitchFamily="34" charset="0"/>
                <a:cs typeface="Verdana" panose="020B0604030504040204" pitchFamily="34" charset="0"/>
              </a:rPr>
              <a:t>in vitro</a:t>
            </a:r>
            <a:r>
              <a:rPr lang="en-US" sz="2000" dirty="0" smtClean="0">
                <a:solidFill>
                  <a:srgbClr val="009900"/>
                </a:solidFill>
                <a:ea typeface="Verdana" panose="020B0604030504040204" pitchFamily="34" charset="0"/>
                <a:cs typeface="Verdana" panose="020B0604030504040204" pitchFamily="34" charset="0"/>
              </a:rPr>
              <a:t>. No toxicity was observed in </a:t>
            </a:r>
            <a:r>
              <a:rPr lang="en-US" sz="2000" i="1" dirty="0" smtClean="0">
                <a:solidFill>
                  <a:srgbClr val="009900"/>
                </a:solidFill>
                <a:ea typeface="Verdana" panose="020B0604030504040204" pitchFamily="34" charset="0"/>
                <a:cs typeface="Verdana" panose="020B0604030504040204" pitchFamily="34" charset="0"/>
              </a:rPr>
              <a:t>in vivo </a:t>
            </a:r>
            <a:r>
              <a:rPr lang="en-US" sz="2000" dirty="0" smtClean="0">
                <a:solidFill>
                  <a:srgbClr val="009900"/>
                </a:solidFill>
                <a:ea typeface="Verdana" panose="020B0604030504040204" pitchFamily="34" charset="0"/>
                <a:cs typeface="Verdana" panose="020B0604030504040204" pitchFamily="34" charset="0"/>
              </a:rPr>
              <a:t>experiments.</a:t>
            </a:r>
            <a:endParaRPr lang="de-DE" sz="2000" dirty="0">
              <a:solidFill>
                <a:srgbClr val="009900"/>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6650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14687" y="168308"/>
            <a:ext cx="8204200" cy="850900"/>
          </a:xfrm>
        </p:spPr>
        <p:txBody>
          <a:bodyPr/>
          <a:lstStyle/>
          <a:p>
            <a:r>
              <a:rPr lang="de-DE" b="1" dirty="0" err="1" smtClean="0">
                <a:solidFill>
                  <a:srgbClr val="3333FF"/>
                </a:solidFill>
                <a:latin typeface="Calibri" pitchFamily="34" charset="0"/>
                <a:cs typeface="Calibri" pitchFamily="34" charset="0"/>
              </a:rPr>
              <a:t>Programmable</a:t>
            </a:r>
            <a:r>
              <a:rPr lang="de-DE" dirty="0" smtClean="0">
                <a:solidFill>
                  <a:srgbClr val="3333FF"/>
                </a:solidFill>
                <a:latin typeface="Calibri" pitchFamily="34" charset="0"/>
                <a:cs typeface="Calibri" pitchFamily="34" charset="0"/>
              </a:rPr>
              <a:t> DNA </a:t>
            </a:r>
            <a:r>
              <a:rPr lang="de-DE" dirty="0" err="1" smtClean="0">
                <a:solidFill>
                  <a:srgbClr val="3333FF"/>
                </a:solidFill>
                <a:latin typeface="Calibri" pitchFamily="34" charset="0"/>
                <a:cs typeface="Calibri" pitchFamily="34" charset="0"/>
              </a:rPr>
              <a:t>binding</a:t>
            </a:r>
            <a:r>
              <a:rPr lang="de-DE" dirty="0" smtClean="0">
                <a:solidFill>
                  <a:srgbClr val="3333FF"/>
                </a:solidFill>
                <a:latin typeface="Calibri" pitchFamily="34" charset="0"/>
                <a:cs typeface="Calibri" pitchFamily="34" charset="0"/>
              </a:rPr>
              <a:t> </a:t>
            </a:r>
            <a:r>
              <a:rPr lang="de-DE" dirty="0" err="1" smtClean="0">
                <a:solidFill>
                  <a:srgbClr val="3333FF"/>
                </a:solidFill>
                <a:latin typeface="Calibri" pitchFamily="34" charset="0"/>
                <a:cs typeface="Calibri" pitchFamily="34" charset="0"/>
              </a:rPr>
              <a:t>modules</a:t>
            </a:r>
            <a:r>
              <a:rPr lang="de-DE" dirty="0" smtClean="0">
                <a:solidFill>
                  <a:srgbClr val="3333FF"/>
                </a:solidFill>
                <a:latin typeface="Calibri" pitchFamily="34" charset="0"/>
                <a:cs typeface="Calibri" pitchFamily="34" charset="0"/>
              </a:rPr>
              <a:t/>
            </a:r>
            <a:br>
              <a:rPr lang="de-DE" dirty="0" smtClean="0">
                <a:solidFill>
                  <a:srgbClr val="3333FF"/>
                </a:solidFill>
                <a:latin typeface="Calibri" pitchFamily="34" charset="0"/>
                <a:cs typeface="Calibri" pitchFamily="34" charset="0"/>
              </a:rPr>
            </a:br>
            <a:r>
              <a:rPr lang="de-DE" dirty="0" err="1" smtClean="0">
                <a:solidFill>
                  <a:srgbClr val="3333FF"/>
                </a:solidFill>
                <a:latin typeface="Calibri" pitchFamily="34" charset="0"/>
                <a:cs typeface="Calibri" pitchFamily="34" charset="0"/>
              </a:rPr>
              <a:t>Zinc</a:t>
            </a:r>
            <a:r>
              <a:rPr lang="de-DE" dirty="0" smtClean="0">
                <a:solidFill>
                  <a:srgbClr val="3333FF"/>
                </a:solidFill>
                <a:latin typeface="Calibri" pitchFamily="34" charset="0"/>
                <a:cs typeface="Calibri" pitchFamily="34" charset="0"/>
              </a:rPr>
              <a:t> </a:t>
            </a:r>
            <a:r>
              <a:rPr lang="de-DE" dirty="0" err="1" smtClean="0">
                <a:solidFill>
                  <a:srgbClr val="3333FF"/>
                </a:solidFill>
                <a:latin typeface="Calibri" pitchFamily="34" charset="0"/>
                <a:cs typeface="Calibri" pitchFamily="34" charset="0"/>
              </a:rPr>
              <a:t>finger</a:t>
            </a:r>
            <a:r>
              <a:rPr lang="de-DE" dirty="0" smtClean="0">
                <a:solidFill>
                  <a:srgbClr val="3333FF"/>
                </a:solidFill>
                <a:latin typeface="Calibri" pitchFamily="34" charset="0"/>
                <a:cs typeface="Calibri" pitchFamily="34" charset="0"/>
              </a:rPr>
              <a:t> </a:t>
            </a:r>
            <a:r>
              <a:rPr lang="de-DE" dirty="0" err="1" smtClean="0">
                <a:solidFill>
                  <a:srgbClr val="3333FF"/>
                </a:solidFill>
                <a:latin typeface="Calibri" pitchFamily="34" charset="0"/>
                <a:cs typeface="Calibri" pitchFamily="34" charset="0"/>
              </a:rPr>
              <a:t>and</a:t>
            </a:r>
            <a:r>
              <a:rPr lang="de-DE" dirty="0">
                <a:solidFill>
                  <a:srgbClr val="3333FF"/>
                </a:solidFill>
                <a:latin typeface="Calibri" pitchFamily="34" charset="0"/>
                <a:cs typeface="Calibri" pitchFamily="34" charset="0"/>
              </a:rPr>
              <a:t> </a:t>
            </a:r>
            <a:r>
              <a:rPr lang="de-DE" dirty="0" smtClean="0">
                <a:solidFill>
                  <a:srgbClr val="3333FF"/>
                </a:solidFill>
                <a:latin typeface="Calibri" pitchFamily="34" charset="0"/>
                <a:cs typeface="Calibri" pitchFamily="34" charset="0"/>
              </a:rPr>
              <a:t>TAL </a:t>
            </a:r>
            <a:r>
              <a:rPr lang="de-DE" dirty="0" err="1" smtClean="0">
                <a:solidFill>
                  <a:srgbClr val="3333FF"/>
                </a:solidFill>
                <a:latin typeface="Calibri" pitchFamily="34" charset="0"/>
                <a:cs typeface="Calibri" pitchFamily="34" charset="0"/>
              </a:rPr>
              <a:t>effector</a:t>
            </a:r>
            <a:r>
              <a:rPr lang="de-DE" dirty="0" smtClean="0">
                <a:solidFill>
                  <a:srgbClr val="3333FF"/>
                </a:solidFill>
                <a:latin typeface="Calibri" pitchFamily="34" charset="0"/>
                <a:cs typeface="Calibri" pitchFamily="34" charset="0"/>
              </a:rPr>
              <a:t> </a:t>
            </a:r>
            <a:r>
              <a:rPr lang="de-DE" dirty="0" err="1" smtClean="0">
                <a:solidFill>
                  <a:srgbClr val="3333FF"/>
                </a:solidFill>
                <a:latin typeface="Calibri" pitchFamily="34" charset="0"/>
                <a:cs typeface="Calibri" pitchFamily="34" charset="0"/>
              </a:rPr>
              <a:t>proteins</a:t>
            </a:r>
            <a:endParaRPr lang="de-DE" dirty="0">
              <a:solidFill>
                <a:srgbClr val="3333FF"/>
              </a:solidFill>
              <a:latin typeface="Calibri" pitchFamily="34" charset="0"/>
              <a:cs typeface="Calibri" pitchFamily="34" charset="0"/>
            </a:endParaRPr>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83" y="1666874"/>
            <a:ext cx="7499442" cy="456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4710223" y="6475224"/>
            <a:ext cx="4253024" cy="307777"/>
          </a:xfrm>
          <a:prstGeom prst="rect">
            <a:avLst/>
          </a:prstGeom>
          <a:noFill/>
        </p:spPr>
        <p:txBody>
          <a:bodyPr wrap="square" rtlCol="0">
            <a:spAutoFit/>
          </a:bodyPr>
          <a:lstStyle/>
          <a:p>
            <a:r>
              <a:rPr lang="de-DE" sz="1400" dirty="0" smtClean="0">
                <a:latin typeface="Calibri" pitchFamily="34" charset="0"/>
                <a:cs typeface="Calibri" pitchFamily="34" charset="0"/>
              </a:rPr>
              <a:t>Perez-</a:t>
            </a:r>
            <a:r>
              <a:rPr lang="de-DE" sz="1400" dirty="0" err="1" smtClean="0">
                <a:latin typeface="Calibri" pitchFamily="34" charset="0"/>
                <a:cs typeface="Calibri" pitchFamily="34" charset="0"/>
              </a:rPr>
              <a:t>Pinera</a:t>
            </a:r>
            <a:r>
              <a:rPr lang="de-DE" sz="1400" dirty="0" smtClean="0">
                <a:latin typeface="Calibri" pitchFamily="34" charset="0"/>
                <a:cs typeface="Calibri" pitchFamily="34" charset="0"/>
              </a:rPr>
              <a:t> </a:t>
            </a:r>
            <a:r>
              <a:rPr lang="de-DE" sz="1400" i="1" dirty="0" smtClean="0">
                <a:latin typeface="Calibri" pitchFamily="34" charset="0"/>
                <a:cs typeface="Calibri" pitchFamily="34" charset="0"/>
              </a:rPr>
              <a:t>et al</a:t>
            </a:r>
            <a:r>
              <a:rPr lang="de-DE" sz="1400" dirty="0">
                <a:latin typeface="Calibri" pitchFamily="34" charset="0"/>
                <a:cs typeface="Calibri" pitchFamily="34" charset="0"/>
              </a:rPr>
              <a:t>. (</a:t>
            </a:r>
            <a:r>
              <a:rPr lang="de-DE" sz="1400" dirty="0" smtClean="0">
                <a:latin typeface="Calibri" pitchFamily="34" charset="0"/>
                <a:cs typeface="Calibri" pitchFamily="34" charset="0"/>
              </a:rPr>
              <a:t>2012) </a:t>
            </a:r>
            <a:r>
              <a:rPr lang="de-DE" sz="1400" i="1" dirty="0" err="1" smtClean="0">
                <a:latin typeface="Calibri" pitchFamily="34" charset="0"/>
                <a:cs typeface="Calibri" pitchFamily="34" charset="0"/>
              </a:rPr>
              <a:t>Curr</a:t>
            </a:r>
            <a:r>
              <a:rPr lang="de-DE" sz="1400" i="1" dirty="0" smtClean="0">
                <a:latin typeface="Calibri" pitchFamily="34" charset="0"/>
                <a:cs typeface="Calibri" pitchFamily="34" charset="0"/>
              </a:rPr>
              <a:t>. Op. Chem. </a:t>
            </a:r>
            <a:r>
              <a:rPr lang="de-DE" sz="1400" i="1" dirty="0" err="1" smtClean="0">
                <a:latin typeface="Calibri" pitchFamily="34" charset="0"/>
                <a:cs typeface="Calibri" pitchFamily="34" charset="0"/>
              </a:rPr>
              <a:t>Biol</a:t>
            </a:r>
            <a:r>
              <a:rPr lang="de-DE" sz="1400" i="1" dirty="0" smtClean="0">
                <a:latin typeface="Calibri" pitchFamily="34" charset="0"/>
                <a:cs typeface="Calibri" pitchFamily="34" charset="0"/>
              </a:rPr>
              <a:t>. </a:t>
            </a:r>
            <a:r>
              <a:rPr lang="de-DE" sz="1400" b="1" dirty="0" smtClean="0">
                <a:latin typeface="Calibri" pitchFamily="34" charset="0"/>
                <a:cs typeface="Calibri" pitchFamily="34" charset="0"/>
              </a:rPr>
              <a:t>16</a:t>
            </a:r>
            <a:r>
              <a:rPr lang="de-DE" sz="1400" dirty="0" smtClean="0">
                <a:latin typeface="Calibri" pitchFamily="34" charset="0"/>
                <a:cs typeface="Calibri" pitchFamily="34" charset="0"/>
              </a:rPr>
              <a:t>, 1-10</a:t>
            </a:r>
            <a:endParaRPr lang="de-DE" sz="1400" dirty="0">
              <a:latin typeface="Calibri" pitchFamily="34" charset="0"/>
              <a:cs typeface="Calibri" pitchFamily="34" charset="0"/>
            </a:endParaRPr>
          </a:p>
        </p:txBody>
      </p:sp>
      <p:sp>
        <p:nvSpPr>
          <p:cNvPr id="3" name="Rechteck 2"/>
          <p:cNvSpPr/>
          <p:nvPr/>
        </p:nvSpPr>
        <p:spPr>
          <a:xfrm>
            <a:off x="731583" y="1779373"/>
            <a:ext cx="281671"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883983" y="1931773"/>
            <a:ext cx="281671"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4891767" y="1750534"/>
            <a:ext cx="281671"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5759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8583"/>
          <a:stretch/>
        </p:blipFill>
        <p:spPr bwMode="auto">
          <a:xfrm>
            <a:off x="1619672" y="3615463"/>
            <a:ext cx="6132512" cy="189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idx="4294967295"/>
          </p:nvPr>
        </p:nvSpPr>
        <p:spPr>
          <a:xfrm>
            <a:off x="395424" y="87313"/>
            <a:ext cx="8642350" cy="611187"/>
          </a:xfrm>
        </p:spPr>
        <p:txBody>
          <a:bodyPr/>
          <a:lstStyle/>
          <a:p>
            <a:r>
              <a:rPr lang="en-GB" dirty="0">
                <a:solidFill>
                  <a:srgbClr val="3333FF"/>
                </a:solidFill>
                <a:latin typeface="Calibri" pitchFamily="34" charset="0"/>
                <a:cs typeface="Calibri" pitchFamily="34" charset="0"/>
              </a:rPr>
              <a:t>The architecture of TALE–</a:t>
            </a:r>
            <a:r>
              <a:rPr lang="en-GB" dirty="0" err="1">
                <a:solidFill>
                  <a:srgbClr val="3333FF"/>
                </a:solidFill>
                <a:latin typeface="Calibri" pitchFamily="34" charset="0"/>
                <a:cs typeface="Calibri" pitchFamily="34" charset="0"/>
              </a:rPr>
              <a:t>PvuII</a:t>
            </a:r>
            <a:r>
              <a:rPr lang="en-GB" dirty="0">
                <a:solidFill>
                  <a:srgbClr val="3333FF"/>
                </a:solidFill>
                <a:latin typeface="Calibri" pitchFamily="34" charset="0"/>
                <a:cs typeface="Calibri" pitchFamily="34" charset="0"/>
              </a:rPr>
              <a:t> fusion proteins</a:t>
            </a:r>
            <a:endParaRPr lang="de-DE" dirty="0">
              <a:cs typeface="Calibri" pitchFamily="34" charset="0"/>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016" y="1863918"/>
            <a:ext cx="2859342" cy="1208016"/>
          </a:xfrm>
          <a:prstGeom prst="rect">
            <a:avLst/>
          </a:prstGeom>
        </p:spPr>
      </p:pic>
      <p:sp>
        <p:nvSpPr>
          <p:cNvPr id="8" name="Rechteck 7"/>
          <p:cNvSpPr/>
          <p:nvPr/>
        </p:nvSpPr>
        <p:spPr>
          <a:xfrm>
            <a:off x="3779912" y="1402225"/>
            <a:ext cx="1069395" cy="338554"/>
          </a:xfrm>
          <a:prstGeom prst="rect">
            <a:avLst/>
          </a:prstGeom>
        </p:spPr>
        <p:txBody>
          <a:bodyPr wrap="none">
            <a:spAutoFit/>
          </a:bodyPr>
          <a:lstStyle/>
          <a:p>
            <a:r>
              <a:rPr lang="de-DE" sz="1600" b="1" dirty="0" smtClean="0">
                <a:solidFill>
                  <a:prstClr val="black"/>
                </a:solidFill>
                <a:latin typeface="Calibri"/>
              </a:rPr>
              <a:t>TALE-</a:t>
            </a:r>
            <a:r>
              <a:rPr lang="de-DE" sz="1600" b="1" dirty="0" err="1" smtClean="0">
                <a:solidFill>
                  <a:prstClr val="black"/>
                </a:solidFill>
                <a:latin typeface="Calibri"/>
              </a:rPr>
              <a:t>PvuII</a:t>
            </a:r>
            <a:endParaRPr lang="de-DE" sz="1600" b="1" dirty="0">
              <a:solidFill>
                <a:prstClr val="black"/>
              </a:solidFill>
              <a:latin typeface="Calibri"/>
            </a:endParaRPr>
          </a:p>
        </p:txBody>
      </p:sp>
      <p:sp>
        <p:nvSpPr>
          <p:cNvPr id="10" name="Rechteck 9"/>
          <p:cNvSpPr/>
          <p:nvPr/>
        </p:nvSpPr>
        <p:spPr>
          <a:xfrm>
            <a:off x="1619672" y="3503221"/>
            <a:ext cx="209128" cy="30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831273" y="5842669"/>
            <a:ext cx="7669344" cy="1107996"/>
          </a:xfrm>
          <a:prstGeom prst="rect">
            <a:avLst/>
          </a:prstGeom>
          <a:noFill/>
        </p:spPr>
        <p:txBody>
          <a:bodyPr wrap="none" rtlCol="0">
            <a:spAutoFit/>
          </a:bodyPr>
          <a:lstStyle/>
          <a:p>
            <a:r>
              <a:rPr lang="de-DE" sz="1600" dirty="0"/>
              <a:t>Yanik, M., </a:t>
            </a:r>
            <a:r>
              <a:rPr lang="de-DE" sz="1600" dirty="0" err="1"/>
              <a:t>Alzubi</a:t>
            </a:r>
            <a:r>
              <a:rPr lang="de-DE" sz="1600" dirty="0"/>
              <a:t>, J., Lahaye, T., </a:t>
            </a:r>
            <a:r>
              <a:rPr lang="de-DE" sz="1600" dirty="0" err="1"/>
              <a:t>Cathomen</a:t>
            </a:r>
            <a:r>
              <a:rPr lang="de-DE" sz="1600" dirty="0"/>
              <a:t>, T., Pingoud, A. &amp; Wende, W. </a:t>
            </a:r>
            <a:endParaRPr lang="de-DE" sz="1600" dirty="0" smtClean="0"/>
          </a:p>
          <a:p>
            <a:r>
              <a:rPr lang="de-DE" sz="1600" i="1" dirty="0" err="1" smtClean="0"/>
              <a:t>PvuII</a:t>
            </a:r>
            <a:r>
              <a:rPr lang="de-DE" sz="1600" i="1" dirty="0" smtClean="0"/>
              <a:t> </a:t>
            </a:r>
            <a:r>
              <a:rPr lang="de-DE" sz="1600" i="1" dirty="0" err="1"/>
              <a:t>fusion</a:t>
            </a:r>
            <a:r>
              <a:rPr lang="de-DE" sz="1600" i="1" dirty="0"/>
              <a:t> </a:t>
            </a:r>
            <a:r>
              <a:rPr lang="de-DE" sz="1600" i="1" dirty="0" err="1"/>
              <a:t>proteins</a:t>
            </a:r>
            <a:r>
              <a:rPr lang="de-DE" sz="1600" i="1" dirty="0"/>
              <a:t> - </a:t>
            </a:r>
            <a:r>
              <a:rPr lang="de-DE" sz="1600" i="1" dirty="0" err="1"/>
              <a:t>novel</a:t>
            </a:r>
            <a:r>
              <a:rPr lang="de-DE" sz="1600" i="1" dirty="0"/>
              <a:t> </a:t>
            </a:r>
            <a:r>
              <a:rPr lang="de-DE" sz="1600" i="1" dirty="0" err="1"/>
              <a:t>tools</a:t>
            </a:r>
            <a:r>
              <a:rPr lang="de-DE" sz="1600" i="1" dirty="0"/>
              <a:t> </a:t>
            </a:r>
            <a:r>
              <a:rPr lang="de-DE" sz="1600" i="1" dirty="0" err="1"/>
              <a:t>for</a:t>
            </a:r>
            <a:r>
              <a:rPr lang="de-DE" sz="1600" i="1" dirty="0"/>
              <a:t> </a:t>
            </a:r>
            <a:r>
              <a:rPr lang="de-DE" sz="1600" i="1" dirty="0" err="1"/>
              <a:t>gene</a:t>
            </a:r>
            <a:r>
              <a:rPr lang="de-DE" sz="1600" i="1" dirty="0"/>
              <a:t> </a:t>
            </a:r>
            <a:r>
              <a:rPr lang="de-DE" sz="1600" i="1" dirty="0" err="1"/>
              <a:t>targeting</a:t>
            </a:r>
            <a:r>
              <a:rPr lang="de-DE" sz="1600" dirty="0"/>
              <a:t> </a:t>
            </a:r>
          </a:p>
          <a:p>
            <a:r>
              <a:rPr lang="de-DE" sz="1600" dirty="0" err="1"/>
              <a:t>PlosOne</a:t>
            </a:r>
            <a:r>
              <a:rPr lang="de-DE" sz="1600" dirty="0"/>
              <a:t> in </a:t>
            </a:r>
            <a:r>
              <a:rPr lang="de-DE" sz="1600" dirty="0" err="1"/>
              <a:t>revision</a:t>
            </a:r>
            <a:endParaRPr lang="de-DE" sz="1600" dirty="0"/>
          </a:p>
          <a:p>
            <a:endParaRPr lang="de-DE" dirty="0"/>
          </a:p>
        </p:txBody>
      </p:sp>
    </p:spTree>
    <p:extLst>
      <p:ext uri="{BB962C8B-B14F-4D97-AF65-F5344CB8AC3E}">
        <p14:creationId xmlns:p14="http://schemas.microsoft.com/office/powerpoint/2010/main" val="3767667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489110" y="3245360"/>
            <a:ext cx="8135906" cy="738664"/>
          </a:xfrm>
          <a:prstGeom prst="rect">
            <a:avLst/>
          </a:prstGeom>
        </p:spPr>
        <p:txBody>
          <a:bodyPr wrap="square">
            <a:spAutoFit/>
          </a:bodyPr>
          <a:lstStyle/>
          <a:p>
            <a:r>
              <a:rPr lang="en-US" sz="1400" dirty="0">
                <a:latin typeface="Calibri" pitchFamily="34" charset="0"/>
                <a:cs typeface="Calibri" pitchFamily="34" charset="0"/>
              </a:rPr>
              <a:t>Chan SH, Stoddard BL, </a:t>
            </a:r>
            <a:r>
              <a:rPr lang="en-US" sz="1400" dirty="0" err="1">
                <a:latin typeface="Calibri" pitchFamily="34" charset="0"/>
                <a:cs typeface="Calibri" pitchFamily="34" charset="0"/>
              </a:rPr>
              <a:t>Xu</a:t>
            </a:r>
            <a:r>
              <a:rPr lang="en-US" sz="1400" dirty="0">
                <a:latin typeface="Calibri" pitchFamily="34" charset="0"/>
                <a:cs typeface="Calibri" pitchFamily="34" charset="0"/>
              </a:rPr>
              <a:t> SY </a:t>
            </a:r>
            <a:r>
              <a:rPr lang="en-US" sz="1400" dirty="0" smtClean="0">
                <a:latin typeface="Calibri" pitchFamily="34" charset="0"/>
                <a:cs typeface="Calibri" pitchFamily="34" charset="0"/>
              </a:rPr>
              <a:t>(2011)</a:t>
            </a:r>
            <a:endParaRPr lang="en-US" sz="1400" dirty="0">
              <a:latin typeface="Calibri" pitchFamily="34" charset="0"/>
              <a:cs typeface="Calibri" pitchFamily="34" charset="0"/>
            </a:endParaRPr>
          </a:p>
          <a:p>
            <a:r>
              <a:rPr lang="en-US" sz="1400" dirty="0" smtClean="0">
                <a:latin typeface="Calibri" pitchFamily="34" charset="0"/>
                <a:cs typeface="Calibri" pitchFamily="34" charset="0"/>
              </a:rPr>
              <a:t>Natural </a:t>
            </a:r>
            <a:r>
              <a:rPr lang="en-US" sz="1400" dirty="0">
                <a:latin typeface="Calibri" pitchFamily="34" charset="0"/>
                <a:cs typeface="Calibri" pitchFamily="34" charset="0"/>
              </a:rPr>
              <a:t>and engineered nicking endonucleases--from cleavage mechanism to engineering of strand-specificity.</a:t>
            </a:r>
          </a:p>
          <a:p>
            <a:r>
              <a:rPr lang="en-US" sz="1400" i="1" dirty="0" smtClean="0">
                <a:latin typeface="Calibri" pitchFamily="34" charset="0"/>
                <a:cs typeface="Calibri" pitchFamily="34" charset="0"/>
              </a:rPr>
              <a:t>Nucleic </a:t>
            </a:r>
            <a:r>
              <a:rPr lang="en-US" sz="1400" i="1" dirty="0">
                <a:latin typeface="Calibri" pitchFamily="34" charset="0"/>
                <a:cs typeface="Calibri" pitchFamily="34" charset="0"/>
              </a:rPr>
              <a:t>Acids </a:t>
            </a:r>
            <a:r>
              <a:rPr lang="en-US" sz="1400" i="1" dirty="0" smtClean="0">
                <a:latin typeface="Calibri" pitchFamily="34" charset="0"/>
                <a:cs typeface="Calibri" pitchFamily="34" charset="0"/>
              </a:rPr>
              <a:t>Res</a:t>
            </a:r>
            <a:r>
              <a:rPr lang="en-US" sz="1400" dirty="0" smtClean="0">
                <a:latin typeface="Calibri" pitchFamily="34" charset="0"/>
                <a:cs typeface="Calibri" pitchFamily="34" charset="0"/>
              </a:rPr>
              <a:t>. </a:t>
            </a:r>
            <a:r>
              <a:rPr lang="en-US" sz="1400" b="1" dirty="0" smtClean="0">
                <a:latin typeface="Calibri" pitchFamily="34" charset="0"/>
                <a:cs typeface="Calibri" pitchFamily="34" charset="0"/>
              </a:rPr>
              <a:t>39</a:t>
            </a:r>
            <a:r>
              <a:rPr lang="en-US" sz="1400" dirty="0" smtClean="0">
                <a:latin typeface="Calibri" pitchFamily="34" charset="0"/>
                <a:cs typeface="Calibri" pitchFamily="34" charset="0"/>
              </a:rPr>
              <a:t>, 1-18</a:t>
            </a:r>
            <a:r>
              <a:rPr lang="en-US" sz="1400" dirty="0">
                <a:latin typeface="Calibri" pitchFamily="34" charset="0"/>
                <a:cs typeface="Calibri" pitchFamily="34" charset="0"/>
              </a:rPr>
              <a:t>.</a:t>
            </a:r>
            <a:endParaRPr lang="de-DE" sz="1400" dirty="0">
              <a:latin typeface="Calibri" pitchFamily="34" charset="0"/>
              <a:cs typeface="Calibri" pitchFamily="34" charset="0"/>
            </a:endParaRPr>
          </a:p>
        </p:txBody>
      </p:sp>
      <p:sp>
        <p:nvSpPr>
          <p:cNvPr id="7" name="Textfeld 6"/>
          <p:cNvSpPr txBox="1"/>
          <p:nvPr/>
        </p:nvSpPr>
        <p:spPr>
          <a:xfrm>
            <a:off x="478178" y="1600867"/>
            <a:ext cx="7974419" cy="1338828"/>
          </a:xfrm>
          <a:prstGeom prst="rect">
            <a:avLst/>
          </a:prstGeom>
          <a:noFill/>
        </p:spPr>
        <p:txBody>
          <a:bodyPr wrap="square" rtlCol="0">
            <a:spAutoFit/>
          </a:bodyPr>
          <a:lstStyle/>
          <a:p>
            <a:pPr>
              <a:lnSpc>
                <a:spcPct val="150000"/>
              </a:lnSpc>
            </a:pPr>
            <a:r>
              <a:rPr lang="de-DE" dirty="0" smtClean="0"/>
              <a:t>„</a:t>
            </a:r>
            <a:r>
              <a:rPr lang="de-DE" dirty="0" err="1" smtClean="0"/>
              <a:t>Nicking</a:t>
            </a:r>
            <a:r>
              <a:rPr lang="de-DE" dirty="0" smtClean="0"/>
              <a:t> </a:t>
            </a:r>
            <a:r>
              <a:rPr lang="de-DE" dirty="0" err="1" smtClean="0"/>
              <a:t>enzymes</a:t>
            </a:r>
            <a:r>
              <a:rPr lang="de-DE" dirty="0" smtClean="0"/>
              <a:t> </a:t>
            </a:r>
            <a:r>
              <a:rPr lang="de-DE" dirty="0" err="1" smtClean="0"/>
              <a:t>induced</a:t>
            </a:r>
            <a:r>
              <a:rPr lang="de-DE" dirty="0" smtClean="0"/>
              <a:t> </a:t>
            </a:r>
            <a:r>
              <a:rPr lang="de-DE" dirty="0" err="1" smtClean="0"/>
              <a:t>recombination</a:t>
            </a:r>
            <a:r>
              <a:rPr lang="de-DE" dirty="0" smtClean="0"/>
              <a:t> </a:t>
            </a:r>
            <a:r>
              <a:rPr lang="de-DE" dirty="0" err="1" smtClean="0"/>
              <a:t>events</a:t>
            </a:r>
            <a:r>
              <a:rPr lang="de-DE" dirty="0" smtClean="0"/>
              <a:t> do not </a:t>
            </a:r>
            <a:r>
              <a:rPr lang="de-DE" dirty="0" err="1" smtClean="0"/>
              <a:t>result</a:t>
            </a:r>
            <a:r>
              <a:rPr lang="de-DE" dirty="0" smtClean="0"/>
              <a:t> in </a:t>
            </a:r>
            <a:r>
              <a:rPr lang="de-DE" dirty="0" err="1" smtClean="0"/>
              <a:t>significant</a:t>
            </a:r>
            <a:r>
              <a:rPr lang="de-DE" dirty="0" smtClean="0"/>
              <a:t> non-</a:t>
            </a:r>
            <a:r>
              <a:rPr lang="de-DE" dirty="0" err="1" smtClean="0"/>
              <a:t>homologous</a:t>
            </a:r>
            <a:r>
              <a:rPr lang="de-DE" dirty="0" smtClean="0"/>
              <a:t> end </a:t>
            </a:r>
            <a:r>
              <a:rPr lang="de-DE" dirty="0" err="1" smtClean="0"/>
              <a:t>joining</a:t>
            </a:r>
            <a:r>
              <a:rPr lang="de-DE" dirty="0" smtClean="0"/>
              <a:t> (NHEJ) </a:t>
            </a:r>
            <a:r>
              <a:rPr lang="de-DE" dirty="0" err="1" smtClean="0"/>
              <a:t>events</a:t>
            </a:r>
            <a:r>
              <a:rPr lang="de-DE" dirty="0" smtClean="0"/>
              <a:t> </a:t>
            </a:r>
            <a:r>
              <a:rPr lang="de-DE" dirty="0" err="1" smtClean="0"/>
              <a:t>and</a:t>
            </a:r>
            <a:r>
              <a:rPr lang="de-DE" dirty="0" smtClean="0"/>
              <a:t> </a:t>
            </a:r>
            <a:r>
              <a:rPr lang="de-DE" dirty="0" err="1" smtClean="0"/>
              <a:t>appear</a:t>
            </a:r>
            <a:r>
              <a:rPr lang="de-DE" dirty="0" smtClean="0"/>
              <a:t> </a:t>
            </a:r>
            <a:r>
              <a:rPr lang="de-DE" dirty="0" err="1" smtClean="0"/>
              <a:t>to</a:t>
            </a:r>
            <a:r>
              <a:rPr lang="de-DE" dirty="0" smtClean="0"/>
              <a:t> </a:t>
            </a:r>
            <a:r>
              <a:rPr lang="de-DE" dirty="0" err="1" smtClean="0"/>
              <a:t>greatly</a:t>
            </a:r>
            <a:r>
              <a:rPr lang="de-DE" dirty="0" smtClean="0"/>
              <a:t> </a:t>
            </a:r>
            <a:r>
              <a:rPr lang="de-DE" dirty="0" err="1" smtClean="0"/>
              <a:t>reduce</a:t>
            </a:r>
            <a:r>
              <a:rPr lang="de-DE" dirty="0" smtClean="0"/>
              <a:t> </a:t>
            </a:r>
            <a:r>
              <a:rPr lang="de-DE" dirty="0" err="1" smtClean="0"/>
              <a:t>overall</a:t>
            </a:r>
            <a:r>
              <a:rPr lang="de-DE" dirty="0" smtClean="0"/>
              <a:t> </a:t>
            </a:r>
            <a:r>
              <a:rPr lang="de-DE" dirty="0" err="1" smtClean="0"/>
              <a:t>toxicity</a:t>
            </a:r>
            <a:r>
              <a:rPr lang="de-DE" dirty="0" smtClean="0"/>
              <a:t> </a:t>
            </a:r>
            <a:r>
              <a:rPr lang="de-DE" dirty="0" err="1" smtClean="0"/>
              <a:t>when</a:t>
            </a:r>
            <a:r>
              <a:rPr lang="de-DE" dirty="0" smtClean="0"/>
              <a:t> </a:t>
            </a:r>
            <a:r>
              <a:rPr lang="de-DE" dirty="0" err="1" smtClean="0"/>
              <a:t>the</a:t>
            </a:r>
            <a:r>
              <a:rPr lang="de-DE" dirty="0" smtClean="0"/>
              <a:t> </a:t>
            </a:r>
            <a:r>
              <a:rPr lang="de-DE" dirty="0" err="1" smtClean="0"/>
              <a:t>protein</a:t>
            </a:r>
            <a:r>
              <a:rPr lang="de-DE" dirty="0" smtClean="0"/>
              <a:t> </a:t>
            </a:r>
            <a:r>
              <a:rPr lang="de-DE" dirty="0" err="1" smtClean="0"/>
              <a:t>is</a:t>
            </a:r>
            <a:r>
              <a:rPr lang="de-DE" dirty="0" smtClean="0"/>
              <a:t> </a:t>
            </a:r>
            <a:r>
              <a:rPr lang="de-DE" dirty="0" err="1" smtClean="0"/>
              <a:t>expressed</a:t>
            </a:r>
            <a:r>
              <a:rPr lang="de-DE" dirty="0" smtClean="0"/>
              <a:t>“</a:t>
            </a:r>
            <a:endParaRPr lang="de-DE" dirty="0"/>
          </a:p>
        </p:txBody>
      </p:sp>
      <p:sp>
        <p:nvSpPr>
          <p:cNvPr id="5" name="Textfeld 4"/>
          <p:cNvSpPr txBox="1"/>
          <p:nvPr/>
        </p:nvSpPr>
        <p:spPr>
          <a:xfrm>
            <a:off x="123568" y="74131"/>
            <a:ext cx="8896863" cy="1077218"/>
          </a:xfrm>
          <a:prstGeom prst="rect">
            <a:avLst/>
          </a:prstGeom>
          <a:noFill/>
        </p:spPr>
        <p:txBody>
          <a:bodyPr wrap="square" rtlCol="0">
            <a:spAutoFit/>
          </a:bodyPr>
          <a:lstStyle/>
          <a:p>
            <a:pPr algn="ctr"/>
            <a:r>
              <a:rPr lang="de-DE" sz="3200" dirty="0" err="1">
                <a:solidFill>
                  <a:srgbClr val="3366FF"/>
                </a:solidFill>
                <a:latin typeface="Calibri" pitchFamily="34" charset="0"/>
                <a:cs typeface="Calibri" pitchFamily="34" charset="0"/>
              </a:rPr>
              <a:t>Replacing</a:t>
            </a:r>
            <a:r>
              <a:rPr lang="de-DE" sz="3200" dirty="0">
                <a:solidFill>
                  <a:srgbClr val="3366FF"/>
                </a:solidFill>
                <a:latin typeface="Calibri" pitchFamily="34" charset="0"/>
                <a:cs typeface="Calibri" pitchFamily="34" charset="0"/>
              </a:rPr>
              <a:t>  </a:t>
            </a:r>
            <a:r>
              <a:rPr lang="de-DE" sz="3200" dirty="0" err="1">
                <a:solidFill>
                  <a:srgbClr val="3366FF"/>
                </a:solidFill>
                <a:latin typeface="Calibri" pitchFamily="34" charset="0"/>
                <a:cs typeface="Calibri" pitchFamily="34" charset="0"/>
              </a:rPr>
              <a:t>PvuII</a:t>
            </a:r>
            <a:r>
              <a:rPr lang="de-DE" sz="3200" dirty="0">
                <a:solidFill>
                  <a:srgbClr val="3366FF"/>
                </a:solidFill>
                <a:latin typeface="Calibri" pitchFamily="34" charset="0"/>
                <a:cs typeface="Calibri" pitchFamily="34" charset="0"/>
              </a:rPr>
              <a:t> </a:t>
            </a:r>
            <a:r>
              <a:rPr lang="de-DE" sz="3200" dirty="0" smtClean="0">
                <a:solidFill>
                  <a:srgbClr val="3366FF"/>
                </a:solidFill>
                <a:latin typeface="Calibri" pitchFamily="34" charset="0"/>
                <a:cs typeface="Calibri" pitchFamily="34" charset="0"/>
              </a:rPr>
              <a:t>in TALE-</a:t>
            </a:r>
            <a:r>
              <a:rPr lang="de-DE" sz="3200" dirty="0" err="1" smtClean="0">
                <a:solidFill>
                  <a:srgbClr val="3366FF"/>
                </a:solidFill>
                <a:latin typeface="Calibri" pitchFamily="34" charset="0"/>
                <a:cs typeface="Calibri" pitchFamily="34" charset="0"/>
              </a:rPr>
              <a:t>PvuII</a:t>
            </a:r>
            <a:r>
              <a:rPr lang="de-DE" sz="3200" dirty="0" smtClean="0">
                <a:solidFill>
                  <a:srgbClr val="3366FF"/>
                </a:solidFill>
                <a:latin typeface="Calibri" pitchFamily="34" charset="0"/>
                <a:cs typeface="Calibri" pitchFamily="34" charset="0"/>
              </a:rPr>
              <a:t> </a:t>
            </a:r>
            <a:r>
              <a:rPr lang="de-DE" sz="3200" dirty="0" err="1" smtClean="0">
                <a:solidFill>
                  <a:srgbClr val="3366FF"/>
                </a:solidFill>
                <a:latin typeface="Calibri" pitchFamily="34" charset="0"/>
                <a:cs typeface="Calibri" pitchFamily="34" charset="0"/>
              </a:rPr>
              <a:t>by</a:t>
            </a:r>
            <a:r>
              <a:rPr lang="de-DE" sz="3200" dirty="0" smtClean="0">
                <a:solidFill>
                  <a:srgbClr val="3366FF"/>
                </a:solidFill>
                <a:latin typeface="Calibri" pitchFamily="34" charset="0"/>
                <a:cs typeface="Calibri" pitchFamily="34" charset="0"/>
              </a:rPr>
              <a:t> a </a:t>
            </a:r>
            <a:r>
              <a:rPr lang="de-DE" sz="3200" dirty="0" err="1" smtClean="0">
                <a:solidFill>
                  <a:srgbClr val="3366FF"/>
                </a:solidFill>
                <a:latin typeface="Calibri" pitchFamily="34" charset="0"/>
                <a:cs typeface="Calibri" pitchFamily="34" charset="0"/>
              </a:rPr>
              <a:t>nicking</a:t>
            </a:r>
            <a:r>
              <a:rPr lang="de-DE" sz="3200" dirty="0" smtClean="0">
                <a:solidFill>
                  <a:srgbClr val="3366FF"/>
                </a:solidFill>
                <a:latin typeface="Calibri" pitchFamily="34" charset="0"/>
                <a:cs typeface="Calibri" pitchFamily="34" charset="0"/>
              </a:rPr>
              <a:t> </a:t>
            </a:r>
            <a:r>
              <a:rPr lang="de-DE" sz="3200" dirty="0" err="1" smtClean="0">
                <a:solidFill>
                  <a:srgbClr val="3366FF"/>
                </a:solidFill>
                <a:latin typeface="Calibri" pitchFamily="34" charset="0"/>
                <a:cs typeface="Calibri" pitchFamily="34" charset="0"/>
              </a:rPr>
              <a:t>enzyme</a:t>
            </a:r>
            <a:r>
              <a:rPr lang="de-DE" sz="3200" dirty="0" smtClean="0">
                <a:solidFill>
                  <a:srgbClr val="3366FF"/>
                </a:solidFill>
                <a:latin typeface="Calibri" pitchFamily="34" charset="0"/>
                <a:cs typeface="Calibri" pitchFamily="34" charset="0"/>
              </a:rPr>
              <a:t>, e.g. </a:t>
            </a:r>
            <a:r>
              <a:rPr lang="de-DE" sz="3200" dirty="0" err="1" smtClean="0">
                <a:solidFill>
                  <a:srgbClr val="3366FF"/>
                </a:solidFill>
                <a:latin typeface="Calibri" pitchFamily="34" charset="0"/>
                <a:cs typeface="Calibri" pitchFamily="34" charset="0"/>
              </a:rPr>
              <a:t>MutH</a:t>
            </a:r>
            <a:endParaRPr lang="de-DE" sz="3200" dirty="0">
              <a:solidFill>
                <a:srgbClr val="3366FF"/>
              </a:solidFill>
            </a:endParaRPr>
          </a:p>
        </p:txBody>
      </p:sp>
      <p:sp>
        <p:nvSpPr>
          <p:cNvPr id="8" name="Textfeld 7"/>
          <p:cNvSpPr txBox="1"/>
          <p:nvPr/>
        </p:nvSpPr>
        <p:spPr>
          <a:xfrm>
            <a:off x="4571999" y="6178376"/>
            <a:ext cx="4448432" cy="523220"/>
          </a:xfrm>
          <a:prstGeom prst="rect">
            <a:avLst/>
          </a:prstGeom>
          <a:noFill/>
        </p:spPr>
        <p:txBody>
          <a:bodyPr wrap="square" rtlCol="0">
            <a:spAutoFit/>
          </a:bodyPr>
          <a:lstStyle/>
          <a:p>
            <a:r>
              <a:rPr lang="de-DE" sz="1400" dirty="0" err="1" smtClean="0">
                <a:latin typeface="Calibri" pitchFamily="34" charset="0"/>
                <a:cs typeface="Calibri" pitchFamily="34" charset="0"/>
              </a:rPr>
              <a:t>Modified</a:t>
            </a:r>
            <a:r>
              <a:rPr lang="de-DE" sz="1400" dirty="0" smtClean="0">
                <a:latin typeface="Calibri" pitchFamily="34" charset="0"/>
                <a:cs typeface="Calibri" pitchFamily="34" charset="0"/>
              </a:rPr>
              <a:t> after </a:t>
            </a:r>
          </a:p>
          <a:p>
            <a:r>
              <a:rPr lang="de-DE" sz="1400" dirty="0" smtClean="0">
                <a:latin typeface="Calibri" pitchFamily="34" charset="0"/>
                <a:cs typeface="Calibri" pitchFamily="34" charset="0"/>
              </a:rPr>
              <a:t>Pingoud &amp; Wende (2011</a:t>
            </a:r>
            <a:r>
              <a:rPr lang="de-DE" sz="1400" dirty="0">
                <a:latin typeface="Calibri" pitchFamily="34" charset="0"/>
                <a:cs typeface="Calibri" pitchFamily="34" charset="0"/>
              </a:rPr>
              <a:t>) </a:t>
            </a:r>
            <a:r>
              <a:rPr lang="de-DE" sz="1400" i="1" dirty="0" err="1" smtClean="0">
                <a:latin typeface="Calibri" pitchFamily="34" charset="0"/>
                <a:cs typeface="Calibri" pitchFamily="34" charset="0"/>
              </a:rPr>
              <a:t>ChemBioChem</a:t>
            </a:r>
            <a:r>
              <a:rPr lang="de-DE" sz="1400" dirty="0" smtClean="0">
                <a:latin typeface="Calibri" pitchFamily="34" charset="0"/>
                <a:cs typeface="Calibri" pitchFamily="34" charset="0"/>
              </a:rPr>
              <a:t> </a:t>
            </a:r>
            <a:r>
              <a:rPr lang="de-DE" sz="1400" b="1" dirty="0" smtClean="0">
                <a:latin typeface="Calibri" pitchFamily="34" charset="0"/>
                <a:cs typeface="Calibri" pitchFamily="34" charset="0"/>
              </a:rPr>
              <a:t>12</a:t>
            </a:r>
            <a:r>
              <a:rPr lang="de-DE" sz="1400" dirty="0">
                <a:latin typeface="Calibri" pitchFamily="34" charset="0"/>
                <a:cs typeface="Calibri" pitchFamily="34" charset="0"/>
              </a:rPr>
              <a:t>, 1495 – 1500 </a:t>
            </a:r>
          </a:p>
        </p:txBody>
      </p:sp>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3075" y="4119207"/>
            <a:ext cx="565785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040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06627" y="395416"/>
            <a:ext cx="8192530" cy="584775"/>
          </a:xfrm>
          <a:prstGeom prst="rect">
            <a:avLst/>
          </a:prstGeom>
          <a:noFill/>
        </p:spPr>
        <p:txBody>
          <a:bodyPr wrap="square" rtlCol="0">
            <a:spAutoFit/>
          </a:bodyPr>
          <a:lstStyle/>
          <a:p>
            <a:r>
              <a:rPr lang="en-GB" sz="3200" dirty="0">
                <a:solidFill>
                  <a:srgbClr val="3333FF"/>
                </a:solidFill>
                <a:latin typeface="Calibri" pitchFamily="34" charset="0"/>
                <a:cs typeface="Calibri" pitchFamily="34" charset="0"/>
              </a:rPr>
              <a:t>The architecture of </a:t>
            </a:r>
            <a:r>
              <a:rPr lang="en-GB" sz="3200" dirty="0" smtClean="0">
                <a:solidFill>
                  <a:srgbClr val="3333FF"/>
                </a:solidFill>
                <a:latin typeface="Calibri" pitchFamily="34" charset="0"/>
                <a:cs typeface="Calibri" pitchFamily="34" charset="0"/>
              </a:rPr>
              <a:t>TALE–</a:t>
            </a:r>
            <a:r>
              <a:rPr lang="en-GB" sz="3200" dirty="0" err="1" smtClean="0">
                <a:solidFill>
                  <a:srgbClr val="3333FF"/>
                </a:solidFill>
                <a:latin typeface="Calibri" pitchFamily="34" charset="0"/>
                <a:cs typeface="Calibri" pitchFamily="34" charset="0"/>
              </a:rPr>
              <a:t>MutH</a:t>
            </a:r>
            <a:r>
              <a:rPr lang="en-GB" sz="3200" dirty="0" smtClean="0">
                <a:solidFill>
                  <a:srgbClr val="3333FF"/>
                </a:solidFill>
                <a:latin typeface="Calibri" pitchFamily="34" charset="0"/>
                <a:cs typeface="Calibri" pitchFamily="34" charset="0"/>
              </a:rPr>
              <a:t> fusion </a:t>
            </a:r>
            <a:r>
              <a:rPr lang="en-GB" sz="3200" dirty="0">
                <a:solidFill>
                  <a:srgbClr val="3333FF"/>
                </a:solidFill>
                <a:latin typeface="Calibri" pitchFamily="34" charset="0"/>
                <a:cs typeface="Calibri" pitchFamily="34" charset="0"/>
              </a:rPr>
              <a:t>proteins</a:t>
            </a:r>
            <a:endParaRPr lang="de-DE" sz="3200" dirty="0"/>
          </a:p>
        </p:txBody>
      </p:sp>
      <p:pic>
        <p:nvPicPr>
          <p:cNvPr id="7" name="Grafik 6" descr="TALE-MutH.png"/>
          <p:cNvPicPr>
            <a:picLocks noChangeAspect="1"/>
          </p:cNvPicPr>
          <p:nvPr/>
        </p:nvPicPr>
        <p:blipFill>
          <a:blip r:embed="rId2" cstate="print"/>
          <a:srcRect l="48621" t="503"/>
          <a:stretch>
            <a:fillRect/>
          </a:stretch>
        </p:blipFill>
        <p:spPr>
          <a:xfrm>
            <a:off x="293623" y="1385392"/>
            <a:ext cx="4441902" cy="5179810"/>
          </a:xfrm>
          <a:prstGeom prst="rect">
            <a:avLst/>
          </a:prstGeom>
        </p:spPr>
      </p:pic>
      <p:sp>
        <p:nvSpPr>
          <p:cNvPr id="5" name="Textfeld 4"/>
          <p:cNvSpPr txBox="1"/>
          <p:nvPr/>
        </p:nvSpPr>
        <p:spPr>
          <a:xfrm>
            <a:off x="5153891" y="4462172"/>
            <a:ext cx="3918857" cy="1569660"/>
          </a:xfrm>
          <a:prstGeom prst="rect">
            <a:avLst/>
          </a:prstGeom>
          <a:noFill/>
        </p:spPr>
        <p:txBody>
          <a:bodyPr wrap="square" rtlCol="0">
            <a:spAutoFit/>
          </a:bodyPr>
          <a:lstStyle/>
          <a:p>
            <a:r>
              <a:rPr lang="de-DE" sz="1600" dirty="0" err="1"/>
              <a:t>Gabsalilow</a:t>
            </a:r>
            <a:r>
              <a:rPr lang="de-DE" sz="1600" dirty="0"/>
              <a:t> L, Schierling B, Friedhoff P, Pingoud A, Wende W.</a:t>
            </a:r>
          </a:p>
          <a:p>
            <a:r>
              <a:rPr lang="de-DE" sz="1600" i="1" dirty="0" smtClean="0"/>
              <a:t>Site- </a:t>
            </a:r>
            <a:r>
              <a:rPr lang="de-DE" sz="1600" i="1" dirty="0" err="1"/>
              <a:t>and</a:t>
            </a:r>
            <a:r>
              <a:rPr lang="de-DE" sz="1600" i="1" dirty="0"/>
              <a:t> strand-</a:t>
            </a:r>
            <a:r>
              <a:rPr lang="de-DE" sz="1600" i="1" dirty="0" err="1"/>
              <a:t>specific</a:t>
            </a:r>
            <a:r>
              <a:rPr lang="de-DE" sz="1600" i="1" dirty="0"/>
              <a:t> </a:t>
            </a:r>
            <a:r>
              <a:rPr lang="de-DE" sz="1600" i="1" dirty="0" err="1"/>
              <a:t>nicking</a:t>
            </a:r>
            <a:r>
              <a:rPr lang="de-DE" sz="1600" i="1" dirty="0"/>
              <a:t> </a:t>
            </a:r>
            <a:r>
              <a:rPr lang="de-DE" sz="1600" i="1" dirty="0" err="1"/>
              <a:t>of</a:t>
            </a:r>
            <a:r>
              <a:rPr lang="de-DE" sz="1600" i="1" dirty="0"/>
              <a:t> DNA </a:t>
            </a:r>
            <a:r>
              <a:rPr lang="de-DE" sz="1600" i="1" dirty="0" err="1"/>
              <a:t>by</a:t>
            </a:r>
            <a:r>
              <a:rPr lang="de-DE" sz="1600" i="1" dirty="0"/>
              <a:t> </a:t>
            </a:r>
            <a:r>
              <a:rPr lang="de-DE" sz="1600" i="1" dirty="0" err="1"/>
              <a:t>fusion</a:t>
            </a:r>
            <a:r>
              <a:rPr lang="de-DE" sz="1600" i="1" dirty="0"/>
              <a:t> </a:t>
            </a:r>
            <a:r>
              <a:rPr lang="de-DE" sz="1600" i="1" dirty="0" err="1"/>
              <a:t>proteins</a:t>
            </a:r>
            <a:r>
              <a:rPr lang="de-DE" sz="1600" i="1" dirty="0"/>
              <a:t> </a:t>
            </a:r>
            <a:r>
              <a:rPr lang="de-DE" sz="1600" i="1" dirty="0" err="1"/>
              <a:t>derived</a:t>
            </a:r>
            <a:r>
              <a:rPr lang="de-DE" sz="1600" i="1" dirty="0"/>
              <a:t> </a:t>
            </a:r>
            <a:r>
              <a:rPr lang="de-DE" sz="1600" i="1" dirty="0" err="1"/>
              <a:t>from</a:t>
            </a:r>
            <a:r>
              <a:rPr lang="de-DE" sz="1600" i="1" dirty="0"/>
              <a:t> </a:t>
            </a:r>
            <a:r>
              <a:rPr lang="de-DE" sz="1600" i="1" dirty="0" err="1"/>
              <a:t>MutH</a:t>
            </a:r>
            <a:r>
              <a:rPr lang="de-DE" sz="1600" i="1" dirty="0"/>
              <a:t> </a:t>
            </a:r>
            <a:r>
              <a:rPr lang="de-DE" sz="1600" i="1" dirty="0" err="1"/>
              <a:t>and</a:t>
            </a:r>
            <a:r>
              <a:rPr lang="de-DE" sz="1600" i="1" dirty="0"/>
              <a:t> I-</a:t>
            </a:r>
            <a:r>
              <a:rPr lang="de-DE" sz="1600" i="1" dirty="0" err="1"/>
              <a:t>SceI</a:t>
            </a:r>
            <a:r>
              <a:rPr lang="de-DE" sz="1600" i="1" dirty="0"/>
              <a:t> </a:t>
            </a:r>
            <a:r>
              <a:rPr lang="de-DE" sz="1600" i="1" dirty="0" err="1"/>
              <a:t>or</a:t>
            </a:r>
            <a:r>
              <a:rPr lang="de-DE" sz="1600" i="1" dirty="0"/>
              <a:t> TALE </a:t>
            </a:r>
            <a:r>
              <a:rPr lang="de-DE" sz="1600" i="1" dirty="0" err="1"/>
              <a:t>repeats</a:t>
            </a:r>
            <a:r>
              <a:rPr lang="de-DE" sz="1600" i="1" dirty="0"/>
              <a:t>.</a:t>
            </a:r>
          </a:p>
          <a:p>
            <a:r>
              <a:rPr lang="de-DE" sz="1600" dirty="0" smtClean="0"/>
              <a:t>Nucleic </a:t>
            </a:r>
            <a:r>
              <a:rPr lang="de-DE" sz="1600" dirty="0"/>
              <a:t>Acids Res. </a:t>
            </a:r>
            <a:r>
              <a:rPr lang="de-DE" sz="1600" dirty="0" smtClean="0">
                <a:solidFill>
                  <a:srgbClr val="FF0000"/>
                </a:solidFill>
              </a:rPr>
              <a:t>2013</a:t>
            </a:r>
            <a:r>
              <a:rPr lang="de-DE" sz="1600" dirty="0" smtClean="0"/>
              <a:t>;41(7</a:t>
            </a:r>
            <a:r>
              <a:rPr lang="de-DE" sz="1600" dirty="0"/>
              <a:t>):e83</a:t>
            </a:r>
          </a:p>
        </p:txBody>
      </p:sp>
      <p:cxnSp>
        <p:nvCxnSpPr>
          <p:cNvPr id="4" name="Gerade Verbindung mit Pfeil 3"/>
          <p:cNvCxnSpPr/>
          <p:nvPr/>
        </p:nvCxnSpPr>
        <p:spPr>
          <a:xfrm flipH="1">
            <a:off x="3606800" y="1943100"/>
            <a:ext cx="1397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153891" y="1714500"/>
            <a:ext cx="3812309" cy="369332"/>
          </a:xfrm>
          <a:prstGeom prst="rect">
            <a:avLst/>
          </a:prstGeom>
          <a:noFill/>
        </p:spPr>
        <p:txBody>
          <a:bodyPr wrap="square" rtlCol="0">
            <a:spAutoFit/>
          </a:bodyPr>
          <a:lstStyle/>
          <a:p>
            <a:r>
              <a:rPr lang="de-DE" dirty="0" err="1"/>
              <a:t>m</a:t>
            </a:r>
            <a:r>
              <a:rPr lang="de-DE" dirty="0" err="1" smtClean="0"/>
              <a:t>ismatch</a:t>
            </a:r>
            <a:r>
              <a:rPr lang="de-DE" dirty="0" smtClean="0"/>
              <a:t> </a:t>
            </a:r>
            <a:r>
              <a:rPr lang="de-DE" dirty="0" err="1" smtClean="0"/>
              <a:t>repair</a:t>
            </a:r>
            <a:r>
              <a:rPr lang="de-DE" dirty="0" smtClean="0"/>
              <a:t> </a:t>
            </a:r>
            <a:r>
              <a:rPr lang="de-DE" dirty="0" err="1" smtClean="0"/>
              <a:t>endonuclease</a:t>
            </a:r>
            <a:r>
              <a:rPr lang="de-DE" dirty="0" smtClean="0"/>
              <a:t> </a:t>
            </a:r>
            <a:endParaRPr lang="de-DE" dirty="0"/>
          </a:p>
        </p:txBody>
      </p:sp>
    </p:spTree>
    <p:extLst>
      <p:ext uri="{BB962C8B-B14F-4D97-AF65-F5344CB8AC3E}">
        <p14:creationId xmlns:p14="http://schemas.microsoft.com/office/powerpoint/2010/main" val="2228261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496300" cy="850900"/>
          </a:xfrm>
        </p:spPr>
        <p:txBody>
          <a:bodyPr/>
          <a:lstStyle/>
          <a:p>
            <a:r>
              <a:rPr lang="de-DE" dirty="0" err="1">
                <a:solidFill>
                  <a:srgbClr val="3333FF"/>
                </a:solidFill>
              </a:rPr>
              <a:t>Engineered</a:t>
            </a:r>
            <a:r>
              <a:rPr lang="de-DE" dirty="0">
                <a:solidFill>
                  <a:srgbClr val="3333FF"/>
                </a:solidFill>
              </a:rPr>
              <a:t> </a:t>
            </a:r>
            <a:r>
              <a:rPr lang="de-DE" dirty="0" err="1" smtClean="0">
                <a:solidFill>
                  <a:srgbClr val="3333FF"/>
                </a:solidFill>
              </a:rPr>
              <a:t>nucleases</a:t>
            </a:r>
            <a:r>
              <a:rPr lang="de-DE" dirty="0" smtClean="0">
                <a:solidFill>
                  <a:srgbClr val="3333FF"/>
                </a:solidFill>
              </a:rPr>
              <a:t>: „</a:t>
            </a:r>
            <a:r>
              <a:rPr lang="de-DE" dirty="0" err="1" smtClean="0">
                <a:solidFill>
                  <a:srgbClr val="3333FF"/>
                </a:solidFill>
              </a:rPr>
              <a:t>the</a:t>
            </a:r>
            <a:r>
              <a:rPr lang="de-DE" dirty="0" smtClean="0">
                <a:solidFill>
                  <a:srgbClr val="3333FF"/>
                </a:solidFill>
              </a:rPr>
              <a:t> </a:t>
            </a:r>
            <a:r>
              <a:rPr lang="de-DE" dirty="0" err="1" smtClean="0">
                <a:solidFill>
                  <a:srgbClr val="3333FF"/>
                </a:solidFill>
              </a:rPr>
              <a:t>tool</a:t>
            </a:r>
            <a:r>
              <a:rPr lang="de-DE" dirty="0" smtClean="0">
                <a:solidFill>
                  <a:srgbClr val="3333FF"/>
                </a:solidFill>
              </a:rPr>
              <a:t> box“</a:t>
            </a:r>
            <a:endParaRPr lang="de-DE" dirty="0"/>
          </a:p>
        </p:txBody>
      </p:sp>
      <p:pic>
        <p:nvPicPr>
          <p:cNvPr id="4098" name="Picture 2" descr="C:\Users\Ping\Desktop\Bilder Mert &amp; Lili\cutting crue 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025" y="1698463"/>
            <a:ext cx="8234363" cy="4522787"/>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719846" y="5773446"/>
            <a:ext cx="2349795" cy="954107"/>
          </a:xfrm>
          <a:prstGeom prst="rect">
            <a:avLst/>
          </a:prstGeom>
          <a:noFill/>
        </p:spPr>
        <p:txBody>
          <a:bodyPr wrap="square" rtlCol="0">
            <a:spAutoFit/>
          </a:bodyPr>
          <a:lstStyle/>
          <a:p>
            <a:r>
              <a:rPr lang="de-DE" sz="1400" dirty="0" err="1">
                <a:latin typeface="Calibri" pitchFamily="34" charset="0"/>
              </a:rPr>
              <a:t>Modified</a:t>
            </a:r>
            <a:r>
              <a:rPr lang="de-DE" sz="1400" dirty="0">
                <a:latin typeface="Calibri" pitchFamily="34" charset="0"/>
              </a:rPr>
              <a:t> after</a:t>
            </a:r>
          </a:p>
          <a:p>
            <a:r>
              <a:rPr lang="de-DE" sz="1400" dirty="0">
                <a:latin typeface="Calibri" pitchFamily="34" charset="0"/>
              </a:rPr>
              <a:t>Pingoud A &amp; Silva GH (2007)</a:t>
            </a:r>
          </a:p>
          <a:p>
            <a:r>
              <a:rPr lang="de-DE" sz="1400" dirty="0">
                <a:latin typeface="Calibri" pitchFamily="34" charset="0"/>
              </a:rPr>
              <a:t>Precision </a:t>
            </a:r>
            <a:r>
              <a:rPr lang="de-DE" sz="1400" dirty="0" err="1">
                <a:latin typeface="Calibri" pitchFamily="34" charset="0"/>
              </a:rPr>
              <a:t>genome</a:t>
            </a:r>
            <a:r>
              <a:rPr lang="de-DE" sz="1400" dirty="0">
                <a:latin typeface="Calibri" pitchFamily="34" charset="0"/>
              </a:rPr>
              <a:t> </a:t>
            </a:r>
            <a:r>
              <a:rPr lang="de-DE" sz="1400" dirty="0" err="1">
                <a:latin typeface="Calibri" pitchFamily="34" charset="0"/>
              </a:rPr>
              <a:t>surgery</a:t>
            </a:r>
            <a:endParaRPr lang="de-DE" sz="1400" dirty="0">
              <a:latin typeface="Calibri" pitchFamily="34" charset="0"/>
            </a:endParaRPr>
          </a:p>
          <a:p>
            <a:r>
              <a:rPr lang="de-DE" sz="1400" i="1" dirty="0" err="1">
                <a:latin typeface="Calibri" pitchFamily="34" charset="0"/>
              </a:rPr>
              <a:t>Nat</a:t>
            </a:r>
            <a:r>
              <a:rPr lang="de-DE" sz="1400" i="1" dirty="0">
                <a:latin typeface="Calibri" pitchFamily="34" charset="0"/>
              </a:rPr>
              <a:t> </a:t>
            </a:r>
            <a:r>
              <a:rPr lang="de-DE" sz="1400" i="1" dirty="0" err="1">
                <a:latin typeface="Calibri" pitchFamily="34" charset="0"/>
              </a:rPr>
              <a:t>Biotechnol</a:t>
            </a:r>
            <a:r>
              <a:rPr lang="de-DE" sz="1400" i="1" dirty="0">
                <a:latin typeface="Calibri" pitchFamily="34" charset="0"/>
              </a:rPr>
              <a:t>. </a:t>
            </a:r>
            <a:r>
              <a:rPr lang="de-DE" sz="1400" b="1" dirty="0" smtClean="0">
                <a:latin typeface="Calibri" pitchFamily="34" charset="0"/>
              </a:rPr>
              <a:t>25</a:t>
            </a:r>
            <a:r>
              <a:rPr lang="de-DE" sz="1400" dirty="0" smtClean="0">
                <a:latin typeface="Calibri" pitchFamily="34" charset="0"/>
              </a:rPr>
              <a:t>, 743-4</a:t>
            </a:r>
            <a:endParaRPr lang="de-DE" sz="1400" dirty="0">
              <a:latin typeface="Calibri" pitchFamily="34" charset="0"/>
            </a:endParaRPr>
          </a:p>
        </p:txBody>
      </p:sp>
      <p:sp>
        <p:nvSpPr>
          <p:cNvPr id="3" name="Rechteck 2"/>
          <p:cNvSpPr/>
          <p:nvPr/>
        </p:nvSpPr>
        <p:spPr>
          <a:xfrm>
            <a:off x="445773" y="3189767"/>
            <a:ext cx="1383027" cy="770089"/>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4576298" y="3223417"/>
            <a:ext cx="1383027" cy="770089"/>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62658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solidFill>
                  <a:srgbClr val="3366FF"/>
                </a:solidFill>
              </a:rPr>
              <a:t>How</a:t>
            </a:r>
            <a:r>
              <a:rPr lang="de-DE" dirty="0" smtClean="0">
                <a:solidFill>
                  <a:srgbClr val="3366FF"/>
                </a:solidFill>
              </a:rPr>
              <a:t> </a:t>
            </a:r>
            <a:r>
              <a:rPr lang="de-DE" dirty="0" err="1" smtClean="0">
                <a:solidFill>
                  <a:srgbClr val="3366FF"/>
                </a:solidFill>
              </a:rPr>
              <a:t>it</a:t>
            </a:r>
            <a:r>
              <a:rPr lang="de-DE" dirty="0" smtClean="0">
                <a:solidFill>
                  <a:srgbClr val="3366FF"/>
                </a:solidFill>
              </a:rPr>
              <a:t> all </a:t>
            </a:r>
            <a:r>
              <a:rPr lang="de-DE" dirty="0" err="1" smtClean="0">
                <a:solidFill>
                  <a:srgbClr val="3366FF"/>
                </a:solidFill>
              </a:rPr>
              <a:t>started</a:t>
            </a:r>
            <a:endParaRPr lang="de-DE" dirty="0">
              <a:solidFill>
                <a:srgbClr val="3366FF"/>
              </a:solidFill>
            </a:endParaRPr>
          </a:p>
        </p:txBody>
      </p:sp>
      <p:sp>
        <p:nvSpPr>
          <p:cNvPr id="3" name="Inhaltsplatzhalter 2"/>
          <p:cNvSpPr>
            <a:spLocks noGrp="1"/>
          </p:cNvSpPr>
          <p:nvPr>
            <p:ph idx="1"/>
          </p:nvPr>
        </p:nvSpPr>
        <p:spPr>
          <a:xfrm>
            <a:off x="457200" y="1197418"/>
            <a:ext cx="8229600" cy="4781550"/>
          </a:xfrm>
        </p:spPr>
        <p:txBody>
          <a:bodyPr/>
          <a:lstStyle/>
          <a:p>
            <a:pPr marL="0" indent="0">
              <a:buNone/>
            </a:pPr>
            <a:r>
              <a:rPr lang="en-US" sz="1600" b="1" dirty="0"/>
              <a:t>Smith H</a:t>
            </a:r>
            <a:r>
              <a:rPr lang="en-US" sz="1600" dirty="0"/>
              <a:t>, Wilcox KW </a:t>
            </a:r>
            <a:endParaRPr lang="en-US" sz="1600" dirty="0" smtClean="0"/>
          </a:p>
          <a:p>
            <a:pPr marL="0" indent="0">
              <a:buNone/>
            </a:pPr>
            <a:r>
              <a:rPr lang="en-US" sz="1600" i="1" dirty="0" smtClean="0"/>
              <a:t>A </a:t>
            </a:r>
            <a:r>
              <a:rPr lang="en-US" sz="1600" i="1" dirty="0"/>
              <a:t>Restriction enzyme from </a:t>
            </a:r>
            <a:r>
              <a:rPr lang="en-US" sz="1600" i="1" dirty="0" err="1"/>
              <a:t>Hemophilus</a:t>
            </a:r>
            <a:r>
              <a:rPr lang="en-US" sz="1600" i="1" dirty="0"/>
              <a:t> </a:t>
            </a:r>
            <a:r>
              <a:rPr lang="en-US" sz="1600" i="1" dirty="0" err="1"/>
              <a:t>influenzae</a:t>
            </a:r>
            <a:r>
              <a:rPr lang="en-US" sz="1600" i="1" dirty="0"/>
              <a:t> *1I. Purification and general </a:t>
            </a:r>
            <a:r>
              <a:rPr lang="en-US" sz="1600" i="1" dirty="0" smtClean="0"/>
              <a:t>properties</a:t>
            </a:r>
            <a:r>
              <a:rPr lang="en-US" sz="1600" dirty="0" smtClean="0"/>
              <a:t>. </a:t>
            </a:r>
          </a:p>
          <a:p>
            <a:pPr marL="0" indent="0">
              <a:buNone/>
            </a:pPr>
            <a:r>
              <a:rPr lang="en-US" sz="1600" dirty="0" smtClean="0"/>
              <a:t>J </a:t>
            </a:r>
            <a:r>
              <a:rPr lang="en-US" sz="1600" dirty="0" err="1" smtClean="0"/>
              <a:t>Mol</a:t>
            </a:r>
            <a:r>
              <a:rPr lang="en-US" sz="1600" dirty="0" smtClean="0"/>
              <a:t> Biol. </a:t>
            </a:r>
            <a:r>
              <a:rPr lang="en-US" sz="1600" dirty="0" smtClean="0">
                <a:solidFill>
                  <a:srgbClr val="FF0000"/>
                </a:solidFill>
              </a:rPr>
              <a:t>1970</a:t>
            </a:r>
            <a:r>
              <a:rPr lang="en-US" sz="1600" dirty="0"/>
              <a:t>;</a:t>
            </a:r>
            <a:r>
              <a:rPr lang="en-US" sz="1600" dirty="0" smtClean="0"/>
              <a:t> 51:379</a:t>
            </a:r>
          </a:p>
          <a:p>
            <a:pPr marL="0" indent="0">
              <a:buNone/>
            </a:pPr>
            <a:endParaRPr lang="en-US" sz="1600" dirty="0" smtClean="0"/>
          </a:p>
          <a:p>
            <a:pPr marL="0" indent="0">
              <a:buNone/>
            </a:pPr>
            <a:r>
              <a:rPr lang="de-DE" sz="1600" dirty="0" err="1" smtClean="0"/>
              <a:t>Hedgpeth</a:t>
            </a:r>
            <a:r>
              <a:rPr lang="de-DE" sz="1600" dirty="0" smtClean="0"/>
              <a:t> </a:t>
            </a:r>
            <a:r>
              <a:rPr lang="de-DE" sz="1600" dirty="0"/>
              <a:t>J, Goodman HM, </a:t>
            </a:r>
            <a:r>
              <a:rPr lang="de-DE" sz="1600" b="1" dirty="0"/>
              <a:t>Boyer HW</a:t>
            </a:r>
            <a:r>
              <a:rPr lang="de-DE" sz="1600" dirty="0"/>
              <a:t>.</a:t>
            </a:r>
          </a:p>
          <a:p>
            <a:pPr marL="0" indent="0">
              <a:buNone/>
            </a:pPr>
            <a:r>
              <a:rPr lang="de-DE" sz="1600" i="1" dirty="0" smtClean="0"/>
              <a:t>DNA </a:t>
            </a:r>
            <a:r>
              <a:rPr lang="de-DE" sz="1600" i="1" dirty="0" err="1"/>
              <a:t>nucleotide</a:t>
            </a:r>
            <a:r>
              <a:rPr lang="de-DE" sz="1600" i="1" dirty="0"/>
              <a:t> </a:t>
            </a:r>
            <a:r>
              <a:rPr lang="de-DE" sz="1600" i="1" dirty="0" err="1"/>
              <a:t>sequence</a:t>
            </a:r>
            <a:r>
              <a:rPr lang="de-DE" sz="1600" i="1" dirty="0"/>
              <a:t> </a:t>
            </a:r>
            <a:r>
              <a:rPr lang="de-DE" sz="1600" i="1" dirty="0" err="1"/>
              <a:t>restricted</a:t>
            </a:r>
            <a:r>
              <a:rPr lang="de-DE" sz="1600" i="1" dirty="0"/>
              <a:t> </a:t>
            </a:r>
            <a:r>
              <a:rPr lang="de-DE" sz="1600" i="1" dirty="0" err="1"/>
              <a:t>by</a:t>
            </a:r>
            <a:r>
              <a:rPr lang="de-DE" sz="1600" i="1" dirty="0"/>
              <a:t> </a:t>
            </a:r>
            <a:r>
              <a:rPr lang="de-DE" sz="1600" i="1" dirty="0" err="1"/>
              <a:t>the</a:t>
            </a:r>
            <a:r>
              <a:rPr lang="de-DE" sz="1600" i="1" dirty="0"/>
              <a:t> </a:t>
            </a:r>
            <a:r>
              <a:rPr lang="de-DE" sz="1600" b="1" i="1" dirty="0">
                <a:solidFill>
                  <a:srgbClr val="009900"/>
                </a:solidFill>
              </a:rPr>
              <a:t>RI</a:t>
            </a:r>
            <a:r>
              <a:rPr lang="de-DE" sz="1600" i="1" dirty="0"/>
              <a:t> </a:t>
            </a:r>
            <a:r>
              <a:rPr lang="de-DE" sz="1600" i="1" dirty="0" err="1"/>
              <a:t>endonuclease</a:t>
            </a:r>
            <a:r>
              <a:rPr lang="de-DE" sz="1600" i="1" dirty="0"/>
              <a:t>.</a:t>
            </a:r>
          </a:p>
          <a:p>
            <a:pPr marL="0" indent="0">
              <a:buNone/>
            </a:pPr>
            <a:r>
              <a:rPr lang="de-DE" sz="1600" dirty="0" err="1" smtClean="0"/>
              <a:t>Proc</a:t>
            </a:r>
            <a:r>
              <a:rPr lang="de-DE" sz="1600" dirty="0" smtClean="0"/>
              <a:t> </a:t>
            </a:r>
            <a:r>
              <a:rPr lang="de-DE" sz="1600" dirty="0" err="1"/>
              <a:t>Natl</a:t>
            </a:r>
            <a:r>
              <a:rPr lang="de-DE" sz="1600" dirty="0"/>
              <a:t> </a:t>
            </a:r>
            <a:r>
              <a:rPr lang="de-DE" sz="1600" dirty="0" err="1"/>
              <a:t>Acad</a:t>
            </a:r>
            <a:r>
              <a:rPr lang="de-DE" sz="1600" dirty="0"/>
              <a:t> </a:t>
            </a:r>
            <a:r>
              <a:rPr lang="de-DE" sz="1600" dirty="0" err="1"/>
              <a:t>Sci</a:t>
            </a:r>
            <a:r>
              <a:rPr lang="de-DE" sz="1600" dirty="0"/>
              <a:t> U S A. </a:t>
            </a:r>
            <a:r>
              <a:rPr lang="de-DE" sz="1600" dirty="0" smtClean="0">
                <a:solidFill>
                  <a:srgbClr val="FF0000"/>
                </a:solidFill>
              </a:rPr>
              <a:t>1972</a:t>
            </a:r>
            <a:r>
              <a:rPr lang="de-DE" sz="1600" dirty="0" smtClean="0"/>
              <a:t>;69:3448.</a:t>
            </a:r>
          </a:p>
          <a:p>
            <a:pPr marL="0" indent="0">
              <a:buNone/>
            </a:pPr>
            <a:endParaRPr lang="de-DE" sz="1600" dirty="0"/>
          </a:p>
          <a:p>
            <a:pPr marL="0" indent="0">
              <a:buNone/>
            </a:pPr>
            <a:r>
              <a:rPr lang="de-DE" sz="1600" b="1" dirty="0" smtClean="0"/>
              <a:t>Greene </a:t>
            </a:r>
            <a:r>
              <a:rPr lang="de-DE" sz="1600" b="1" dirty="0"/>
              <a:t>PH</a:t>
            </a:r>
            <a:r>
              <a:rPr lang="de-DE" sz="1600" dirty="0" smtClean="0"/>
              <a:t>, </a:t>
            </a:r>
            <a:r>
              <a:rPr lang="de-DE" sz="1600" dirty="0" err="1" smtClean="0"/>
              <a:t>Poonian</a:t>
            </a:r>
            <a:r>
              <a:rPr lang="de-DE" sz="1600" dirty="0" smtClean="0"/>
              <a:t> MS, Nussbaum AL, Tobias L, </a:t>
            </a:r>
            <a:r>
              <a:rPr lang="de-DE" sz="1600" dirty="0" err="1" smtClean="0"/>
              <a:t>Garfin</a:t>
            </a:r>
            <a:r>
              <a:rPr lang="de-DE" sz="1600" dirty="0" smtClean="0"/>
              <a:t> DE, Boyer HW, Goodman HM.</a:t>
            </a:r>
          </a:p>
          <a:p>
            <a:pPr marL="0" indent="0">
              <a:buNone/>
            </a:pPr>
            <a:r>
              <a:rPr lang="de-DE" sz="1600" i="1" dirty="0" err="1" smtClean="0"/>
              <a:t>Restriction</a:t>
            </a:r>
            <a:r>
              <a:rPr lang="de-DE" sz="1600" i="1" dirty="0" smtClean="0"/>
              <a:t> </a:t>
            </a:r>
            <a:r>
              <a:rPr lang="de-DE" sz="1600" i="1" dirty="0" err="1"/>
              <a:t>and</a:t>
            </a:r>
            <a:r>
              <a:rPr lang="de-DE" sz="1600" i="1" dirty="0"/>
              <a:t> </a:t>
            </a:r>
            <a:r>
              <a:rPr lang="de-DE" sz="1600" i="1" dirty="0" err="1"/>
              <a:t>modification</a:t>
            </a:r>
            <a:r>
              <a:rPr lang="de-DE" sz="1600" i="1" dirty="0"/>
              <a:t> </a:t>
            </a:r>
            <a:r>
              <a:rPr lang="de-DE" sz="1600" i="1" dirty="0" err="1"/>
              <a:t>of</a:t>
            </a:r>
            <a:r>
              <a:rPr lang="de-DE" sz="1600" i="1" dirty="0"/>
              <a:t> a </a:t>
            </a:r>
            <a:r>
              <a:rPr lang="de-DE" sz="1600" i="1" dirty="0" err="1"/>
              <a:t>self-complementary</a:t>
            </a:r>
            <a:r>
              <a:rPr lang="de-DE" sz="1600" i="1" dirty="0"/>
              <a:t> </a:t>
            </a:r>
            <a:r>
              <a:rPr lang="de-DE" sz="1600" i="1" dirty="0" err="1"/>
              <a:t>octanucleotide</a:t>
            </a:r>
            <a:r>
              <a:rPr lang="de-DE" sz="1600" i="1" dirty="0"/>
              <a:t> </a:t>
            </a:r>
            <a:r>
              <a:rPr lang="de-DE" sz="1600" i="1" dirty="0" smtClean="0"/>
              <a:t>           </a:t>
            </a:r>
            <a:r>
              <a:rPr lang="de-DE" sz="1600" i="1" dirty="0" err="1" smtClean="0"/>
              <a:t>containing</a:t>
            </a:r>
            <a:r>
              <a:rPr lang="de-DE" sz="1600" i="1" dirty="0" smtClean="0"/>
              <a:t> </a:t>
            </a:r>
            <a:r>
              <a:rPr lang="de-DE" sz="1600" i="1" dirty="0" err="1"/>
              <a:t>the</a:t>
            </a:r>
            <a:r>
              <a:rPr lang="de-DE" sz="1600" i="1" dirty="0"/>
              <a:t> </a:t>
            </a:r>
            <a:r>
              <a:rPr lang="de-DE" sz="1600" b="1" i="1" dirty="0" err="1">
                <a:solidFill>
                  <a:srgbClr val="009900"/>
                </a:solidFill>
              </a:rPr>
              <a:t>EcoRI</a:t>
            </a:r>
            <a:r>
              <a:rPr lang="de-DE" sz="1600" i="1" dirty="0"/>
              <a:t> </a:t>
            </a:r>
            <a:r>
              <a:rPr lang="de-DE" sz="1600" i="1" dirty="0" err="1"/>
              <a:t>substrate</a:t>
            </a:r>
            <a:r>
              <a:rPr lang="de-DE" sz="1600" i="1" dirty="0"/>
              <a:t>.</a:t>
            </a:r>
          </a:p>
          <a:p>
            <a:pPr marL="0" indent="0">
              <a:buNone/>
            </a:pPr>
            <a:r>
              <a:rPr lang="de-DE" sz="1600" dirty="0" smtClean="0"/>
              <a:t>J </a:t>
            </a:r>
            <a:r>
              <a:rPr lang="de-DE" sz="1600" dirty="0"/>
              <a:t>Mol </a:t>
            </a:r>
            <a:r>
              <a:rPr lang="de-DE" sz="1600" dirty="0" err="1"/>
              <a:t>Biol</a:t>
            </a:r>
            <a:r>
              <a:rPr lang="de-DE" sz="1600" dirty="0"/>
              <a:t>. </a:t>
            </a:r>
            <a:r>
              <a:rPr lang="de-DE" sz="1600" dirty="0" smtClean="0">
                <a:solidFill>
                  <a:srgbClr val="FF3300"/>
                </a:solidFill>
              </a:rPr>
              <a:t>1975</a:t>
            </a:r>
            <a:r>
              <a:rPr lang="de-DE" sz="1600" dirty="0" smtClean="0"/>
              <a:t>;99:237</a:t>
            </a:r>
            <a:endParaRPr lang="de-DE" sz="1600" dirty="0"/>
          </a:p>
          <a:p>
            <a:pPr marL="0" indent="0">
              <a:buNone/>
            </a:pPr>
            <a:endParaRPr lang="en-US" sz="1600" b="1" dirty="0" smtClean="0"/>
          </a:p>
          <a:p>
            <a:pPr marL="0" indent="0">
              <a:buNone/>
            </a:pPr>
            <a:r>
              <a:rPr lang="en-US" sz="1600" b="1" dirty="0" err="1" smtClean="0"/>
              <a:t>Modrich</a:t>
            </a:r>
            <a:r>
              <a:rPr lang="en-US" sz="1600" b="1" dirty="0" smtClean="0"/>
              <a:t> </a:t>
            </a:r>
            <a:r>
              <a:rPr lang="en-US" sz="1600" b="1" dirty="0"/>
              <a:t>P</a:t>
            </a:r>
            <a:r>
              <a:rPr lang="en-US" sz="1600" dirty="0"/>
              <a:t>, </a:t>
            </a:r>
            <a:r>
              <a:rPr lang="en-US" sz="1600" dirty="0" err="1"/>
              <a:t>Zabel</a:t>
            </a:r>
            <a:r>
              <a:rPr lang="en-US" sz="1600" dirty="0"/>
              <a:t> D</a:t>
            </a:r>
            <a:r>
              <a:rPr lang="en-US" sz="1600" dirty="0" smtClean="0"/>
              <a:t>.</a:t>
            </a:r>
          </a:p>
          <a:p>
            <a:pPr marL="0" indent="0">
              <a:buNone/>
            </a:pPr>
            <a:r>
              <a:rPr lang="en-US" sz="1600" b="1" i="1" dirty="0" err="1" smtClean="0">
                <a:solidFill>
                  <a:srgbClr val="009900"/>
                </a:solidFill>
              </a:rPr>
              <a:t>EcoRI</a:t>
            </a:r>
            <a:r>
              <a:rPr lang="en-US" sz="1600" i="1" dirty="0" smtClean="0"/>
              <a:t> </a:t>
            </a:r>
            <a:r>
              <a:rPr lang="en-US" sz="1600" i="1" dirty="0"/>
              <a:t>endonuclease. Physical and catalytic properties of the homogenous </a:t>
            </a:r>
            <a:r>
              <a:rPr lang="en-US" sz="1600" i="1" dirty="0" smtClean="0"/>
              <a:t>enzyme.</a:t>
            </a:r>
          </a:p>
          <a:p>
            <a:pPr marL="0" indent="0">
              <a:buNone/>
            </a:pPr>
            <a:r>
              <a:rPr lang="en-US" sz="1600" dirty="0" smtClean="0"/>
              <a:t>J </a:t>
            </a:r>
            <a:r>
              <a:rPr lang="en-US" sz="1600" dirty="0" err="1"/>
              <a:t>Biol</a:t>
            </a:r>
            <a:r>
              <a:rPr lang="en-US" sz="1600" dirty="0"/>
              <a:t> Chem. </a:t>
            </a:r>
            <a:r>
              <a:rPr lang="en-US" sz="1600" dirty="0" smtClean="0">
                <a:solidFill>
                  <a:srgbClr val="FF3300"/>
                </a:solidFill>
              </a:rPr>
              <a:t>1976</a:t>
            </a:r>
            <a:r>
              <a:rPr lang="en-US" sz="1600" dirty="0" smtClean="0"/>
              <a:t>;251:5866.</a:t>
            </a:r>
            <a:endParaRPr lang="de-DE" sz="1600" dirty="0"/>
          </a:p>
        </p:txBody>
      </p:sp>
    </p:spTree>
    <p:extLst>
      <p:ext uri="{BB962C8B-B14F-4D97-AF65-F5344CB8AC3E}">
        <p14:creationId xmlns:p14="http://schemas.microsoft.com/office/powerpoint/2010/main" val="4038982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title"/>
          </p:nvPr>
        </p:nvSpPr>
        <p:spPr/>
        <p:txBody>
          <a:bodyPr/>
          <a:lstStyle/>
          <a:p>
            <a:pPr eaLnBrk="1" hangingPunct="1"/>
            <a:r>
              <a:rPr lang="de-DE" dirty="0" err="1" smtClean="0">
                <a:solidFill>
                  <a:srgbClr val="3333FF"/>
                </a:solidFill>
              </a:rPr>
              <a:t>Acknowledgements</a:t>
            </a:r>
            <a:endParaRPr lang="de-DE" dirty="0" smtClean="0">
              <a:solidFill>
                <a:srgbClr val="3333FF"/>
              </a:solidFill>
            </a:endParaRPr>
          </a:p>
        </p:txBody>
      </p:sp>
      <p:sp>
        <p:nvSpPr>
          <p:cNvPr id="38915" name="Rectangle 8"/>
          <p:cNvSpPr>
            <a:spLocks noGrp="1" noChangeArrowheads="1"/>
          </p:cNvSpPr>
          <p:nvPr>
            <p:ph type="body" sz="half" idx="2"/>
          </p:nvPr>
        </p:nvSpPr>
        <p:spPr>
          <a:xfrm>
            <a:off x="6125086" y="1215806"/>
            <a:ext cx="2933853" cy="2898775"/>
          </a:xfrm>
        </p:spPr>
        <p:txBody>
          <a:bodyPr/>
          <a:lstStyle/>
          <a:p>
            <a:pPr eaLnBrk="1" hangingPunct="1"/>
            <a:r>
              <a:rPr lang="de-DE" sz="1200" dirty="0" err="1" smtClean="0">
                <a:solidFill>
                  <a:schemeClr val="tx2"/>
                </a:solidFill>
              </a:rPr>
              <a:t>Collaborators</a:t>
            </a:r>
            <a:r>
              <a:rPr lang="de-DE" sz="1200" dirty="0" smtClean="0">
                <a:solidFill>
                  <a:schemeClr val="accent2"/>
                </a:solidFill>
              </a:rPr>
              <a:t>:</a:t>
            </a:r>
          </a:p>
          <a:p>
            <a:pPr eaLnBrk="1" hangingPunct="1">
              <a:buFont typeface="Verdana" pitchFamily="34" charset="0"/>
              <a:buNone/>
            </a:pPr>
            <a:r>
              <a:rPr lang="en-US" sz="1200" b="1" dirty="0" smtClean="0"/>
              <a:t>	</a:t>
            </a:r>
            <a:r>
              <a:rPr lang="en-US" sz="1200" dirty="0" smtClean="0">
                <a:solidFill>
                  <a:schemeClr val="accent2"/>
                </a:solidFill>
              </a:rPr>
              <a:t>Hien Le </a:t>
            </a:r>
            <a:r>
              <a:rPr lang="en-US" sz="1200" dirty="0" err="1" smtClean="0">
                <a:solidFill>
                  <a:schemeClr val="accent2"/>
                </a:solidFill>
              </a:rPr>
              <a:t>Thi</a:t>
            </a:r>
            <a:endParaRPr lang="en-US" sz="1200" dirty="0" smtClean="0">
              <a:solidFill>
                <a:schemeClr val="accent2"/>
              </a:solidFill>
            </a:endParaRPr>
          </a:p>
          <a:p>
            <a:pPr eaLnBrk="1" hangingPunct="1">
              <a:buFont typeface="Verdana" pitchFamily="34" charset="0"/>
              <a:buNone/>
            </a:pPr>
            <a:r>
              <a:rPr lang="en-US" sz="1200" dirty="0" smtClean="0">
                <a:solidFill>
                  <a:schemeClr val="accent2"/>
                </a:solidFill>
              </a:rPr>
              <a:t>	</a:t>
            </a:r>
            <a:r>
              <a:rPr lang="en-US" sz="1200" dirty="0" err="1" smtClean="0">
                <a:solidFill>
                  <a:schemeClr val="accent2"/>
                </a:solidFill>
              </a:rPr>
              <a:t>Eugeny</a:t>
            </a:r>
            <a:r>
              <a:rPr lang="en-US" sz="1200" dirty="0" smtClean="0">
                <a:solidFill>
                  <a:schemeClr val="accent2"/>
                </a:solidFill>
              </a:rPr>
              <a:t> </a:t>
            </a:r>
            <a:r>
              <a:rPr lang="en-US" sz="1200" dirty="0" err="1" smtClean="0">
                <a:solidFill>
                  <a:schemeClr val="accent2"/>
                </a:solidFill>
              </a:rPr>
              <a:t>Volkov</a:t>
            </a:r>
            <a:endParaRPr lang="de-DE" sz="1200" dirty="0" smtClean="0">
              <a:solidFill>
                <a:schemeClr val="accent2"/>
              </a:solidFill>
            </a:endParaRPr>
          </a:p>
          <a:p>
            <a:pPr eaLnBrk="1" hangingPunct="1">
              <a:buFont typeface="Verdana" pitchFamily="34" charset="0"/>
              <a:buNone/>
            </a:pPr>
            <a:r>
              <a:rPr lang="de-DE" sz="1200" dirty="0" smtClean="0"/>
              <a:t>	</a:t>
            </a:r>
            <a:r>
              <a:rPr lang="en-US" sz="1200" dirty="0" smtClean="0">
                <a:solidFill>
                  <a:schemeClr val="accent2"/>
                </a:solidFill>
              </a:rPr>
              <a:t>Elena Kubareva</a:t>
            </a:r>
          </a:p>
          <a:p>
            <a:pPr eaLnBrk="1" hangingPunct="1">
              <a:buFont typeface="Verdana" pitchFamily="34" charset="0"/>
              <a:buNone/>
            </a:pPr>
            <a:r>
              <a:rPr lang="en-US" sz="1200" dirty="0" smtClean="0">
                <a:solidFill>
                  <a:schemeClr val="accent2"/>
                </a:solidFill>
              </a:rPr>
              <a:t>	</a:t>
            </a:r>
            <a:r>
              <a:rPr lang="en-US" sz="1200" dirty="0" err="1" smtClean="0">
                <a:solidFill>
                  <a:schemeClr val="accent2"/>
                </a:solidFill>
              </a:rPr>
              <a:t>Tatjana</a:t>
            </a:r>
            <a:r>
              <a:rPr lang="en-US" sz="1200" dirty="0" smtClean="0">
                <a:solidFill>
                  <a:schemeClr val="accent2"/>
                </a:solidFill>
              </a:rPr>
              <a:t> Oretskaya</a:t>
            </a:r>
          </a:p>
          <a:p>
            <a:pPr eaLnBrk="1" hangingPunct="1">
              <a:buFont typeface="Verdana" pitchFamily="34" charset="0"/>
              <a:buNone/>
            </a:pPr>
            <a:r>
              <a:rPr lang="en-US" sz="1200" i="1" dirty="0" smtClean="0"/>
              <a:t>	Moscow State University</a:t>
            </a:r>
          </a:p>
          <a:p>
            <a:pPr eaLnBrk="1" hangingPunct="1">
              <a:buFont typeface="Verdana" pitchFamily="34" charset="0"/>
              <a:buNone/>
            </a:pPr>
            <a:r>
              <a:rPr lang="en-US" sz="1200" i="1" dirty="0" smtClean="0">
                <a:solidFill>
                  <a:schemeClr val="accent2"/>
                </a:solidFill>
              </a:rPr>
              <a:t>	</a:t>
            </a:r>
          </a:p>
          <a:p>
            <a:pPr eaLnBrk="1" hangingPunct="1">
              <a:buFont typeface="Verdana" pitchFamily="34" charset="0"/>
              <a:buNone/>
            </a:pPr>
            <a:r>
              <a:rPr lang="en-US" sz="1200" i="1" dirty="0">
                <a:solidFill>
                  <a:schemeClr val="accent2"/>
                </a:solidFill>
              </a:rPr>
              <a:t>	</a:t>
            </a:r>
            <a:r>
              <a:rPr lang="en-US" sz="1200" dirty="0" smtClean="0">
                <a:solidFill>
                  <a:schemeClr val="accent2"/>
                </a:solidFill>
              </a:rPr>
              <a:t>Oleg </a:t>
            </a:r>
            <a:r>
              <a:rPr lang="en-US" sz="1200" dirty="0" err="1" smtClean="0">
                <a:solidFill>
                  <a:schemeClr val="accent2"/>
                </a:solidFill>
              </a:rPr>
              <a:t>Gimadutdinov</a:t>
            </a:r>
            <a:endParaRPr lang="en-US" sz="1200" dirty="0" smtClean="0">
              <a:solidFill>
                <a:schemeClr val="accent2"/>
              </a:solidFill>
            </a:endParaRPr>
          </a:p>
          <a:p>
            <a:pPr eaLnBrk="1" hangingPunct="1">
              <a:spcBef>
                <a:spcPct val="25000"/>
              </a:spcBef>
              <a:buClr>
                <a:srgbClr val="0A50A0"/>
              </a:buClr>
              <a:buSzTx/>
              <a:buFont typeface="Verdana" pitchFamily="34" charset="0"/>
              <a:buNone/>
            </a:pPr>
            <a:r>
              <a:rPr lang="en-US" sz="1200" i="1" dirty="0" smtClean="0"/>
              <a:t>	</a:t>
            </a:r>
            <a:r>
              <a:rPr lang="en-US" sz="1200" i="1" dirty="0" err="1" smtClean="0"/>
              <a:t>Kasan</a:t>
            </a:r>
            <a:r>
              <a:rPr lang="en-US" sz="1200" i="1" dirty="0" smtClean="0"/>
              <a:t> State University</a:t>
            </a:r>
          </a:p>
          <a:p>
            <a:pPr eaLnBrk="1" hangingPunct="1">
              <a:buNone/>
            </a:pPr>
            <a:r>
              <a:rPr lang="en-US" sz="1200" i="1" dirty="0" smtClean="0">
                <a:solidFill>
                  <a:schemeClr val="accent2"/>
                </a:solidFill>
              </a:rPr>
              <a:t>	</a:t>
            </a:r>
          </a:p>
          <a:p>
            <a:pPr eaLnBrk="1" hangingPunct="1">
              <a:buNone/>
            </a:pPr>
            <a:r>
              <a:rPr lang="en-US" sz="1200" i="1" dirty="0">
                <a:solidFill>
                  <a:schemeClr val="accent2"/>
                </a:solidFill>
              </a:rPr>
              <a:t>	</a:t>
            </a:r>
            <a:r>
              <a:rPr lang="de-DE" sz="1200" dirty="0" smtClean="0">
                <a:solidFill>
                  <a:schemeClr val="accent2"/>
                </a:solidFill>
              </a:rPr>
              <a:t>Michael Kokkinidis</a:t>
            </a:r>
          </a:p>
          <a:p>
            <a:pPr eaLnBrk="1" hangingPunct="1">
              <a:buNone/>
            </a:pPr>
            <a:r>
              <a:rPr lang="en-US" sz="1200" i="1" dirty="0" smtClean="0"/>
              <a:t>       University </a:t>
            </a:r>
            <a:r>
              <a:rPr lang="en-US" sz="1200" i="1" dirty="0"/>
              <a:t>of Crete, </a:t>
            </a:r>
            <a:r>
              <a:rPr lang="en-US" sz="1200" i="1" dirty="0" err="1" smtClean="0"/>
              <a:t>Heraklion</a:t>
            </a:r>
            <a:endParaRPr lang="en-US" sz="1200" i="1" dirty="0" smtClean="0"/>
          </a:p>
          <a:p>
            <a:pPr eaLnBrk="1" hangingPunct="1">
              <a:buNone/>
            </a:pPr>
            <a:endParaRPr lang="en-US" sz="1200" i="1" dirty="0" smtClean="0"/>
          </a:p>
          <a:p>
            <a:pPr eaLnBrk="1" hangingPunct="1">
              <a:buNone/>
            </a:pPr>
            <a:r>
              <a:rPr lang="en-US" sz="1200" i="1" dirty="0" smtClean="0"/>
              <a:t>	</a:t>
            </a:r>
            <a:r>
              <a:rPr lang="en-US" sz="1200" dirty="0" smtClean="0">
                <a:solidFill>
                  <a:srgbClr val="0000CC"/>
                </a:solidFill>
              </a:rPr>
              <a:t>Toni </a:t>
            </a:r>
            <a:r>
              <a:rPr lang="en-US" sz="1200" dirty="0" err="1" smtClean="0">
                <a:solidFill>
                  <a:srgbClr val="0000CC"/>
                </a:solidFill>
              </a:rPr>
              <a:t>Cathomen</a:t>
            </a:r>
            <a:endParaRPr lang="en-US" sz="1200" dirty="0" smtClean="0">
              <a:solidFill>
                <a:srgbClr val="0000CC"/>
              </a:solidFill>
            </a:endParaRPr>
          </a:p>
          <a:p>
            <a:pPr eaLnBrk="1" hangingPunct="1">
              <a:buNone/>
            </a:pPr>
            <a:r>
              <a:rPr lang="en-US" sz="1200" i="1" dirty="0" smtClean="0"/>
              <a:t>	</a:t>
            </a:r>
            <a:r>
              <a:rPr lang="en-US" sz="1200" i="1" dirty="0" err="1" smtClean="0"/>
              <a:t>Universitätsklinikum</a:t>
            </a:r>
            <a:r>
              <a:rPr lang="en-US" sz="1200" i="1" dirty="0" smtClean="0"/>
              <a:t> Freiburg</a:t>
            </a:r>
          </a:p>
          <a:p>
            <a:pPr eaLnBrk="1" hangingPunct="1">
              <a:buNone/>
            </a:pPr>
            <a:endParaRPr lang="en-US" sz="1200" i="1" dirty="0"/>
          </a:p>
          <a:p>
            <a:pPr eaLnBrk="1" hangingPunct="1">
              <a:buNone/>
            </a:pPr>
            <a:r>
              <a:rPr lang="en-US" sz="1200" dirty="0" smtClean="0"/>
              <a:t>	</a:t>
            </a:r>
            <a:r>
              <a:rPr lang="en-US" sz="1200" dirty="0" smtClean="0">
                <a:solidFill>
                  <a:srgbClr val="0000CC"/>
                </a:solidFill>
              </a:rPr>
              <a:t>Thomas Lahaye</a:t>
            </a:r>
          </a:p>
          <a:p>
            <a:pPr eaLnBrk="1" hangingPunct="1">
              <a:buNone/>
            </a:pPr>
            <a:r>
              <a:rPr lang="en-US" sz="1200" dirty="0"/>
              <a:t>	</a:t>
            </a:r>
            <a:r>
              <a:rPr lang="en-US" sz="1200" i="1"/>
              <a:t>E</a:t>
            </a:r>
            <a:r>
              <a:rPr lang="en-US" sz="1200" i="1" smtClean="0"/>
              <a:t>berhard</a:t>
            </a:r>
            <a:r>
              <a:rPr lang="en-US" sz="1200" i="1" dirty="0" smtClean="0"/>
              <a:t>-</a:t>
            </a:r>
            <a:r>
              <a:rPr lang="en-US" sz="1200" i="1" dirty="0" err="1" smtClean="0"/>
              <a:t>Karls</a:t>
            </a:r>
            <a:r>
              <a:rPr lang="en-US" sz="1200" i="1" dirty="0" smtClean="0"/>
              <a:t>-University</a:t>
            </a:r>
            <a:r>
              <a:rPr lang="en-US" sz="1200" i="1" dirty="0"/>
              <a:t>, </a:t>
            </a:r>
            <a:r>
              <a:rPr lang="en-US" sz="1200" i="1" dirty="0" err="1" smtClean="0"/>
              <a:t>Tübingen</a:t>
            </a:r>
            <a:r>
              <a:rPr lang="en-US" sz="1200" i="1" dirty="0" smtClean="0"/>
              <a:t>	</a:t>
            </a:r>
            <a:r>
              <a:rPr lang="de-DE" sz="1200" i="1" dirty="0" smtClean="0"/>
              <a:t>	</a:t>
            </a:r>
          </a:p>
        </p:txBody>
      </p:sp>
      <p:pic>
        <p:nvPicPr>
          <p:cNvPr id="149508" name="Picture 4" descr="800px-2004-JLU_Gie%C3%9Fen_Sicherlich"/>
          <p:cNvPicPr>
            <a:picLocks noChangeAspect="1" noChangeArrowheads="1"/>
          </p:cNvPicPr>
          <p:nvPr/>
        </p:nvPicPr>
        <p:blipFill>
          <a:blip r:embed="rId2" cstate="print"/>
          <a:srcRect/>
          <a:stretch>
            <a:fillRect/>
          </a:stretch>
        </p:blipFill>
        <p:spPr bwMode="auto">
          <a:xfrm>
            <a:off x="3124201" y="2514600"/>
            <a:ext cx="2844799" cy="2133599"/>
          </a:xfrm>
          <a:prstGeom prst="rect">
            <a:avLst/>
          </a:prstGeom>
          <a:ln>
            <a:noFill/>
          </a:ln>
          <a:effectLst>
            <a:softEdge rad="112500"/>
          </a:effectLst>
        </p:spPr>
      </p:pic>
      <p:pic>
        <p:nvPicPr>
          <p:cNvPr id="38917" name="Picture 2"/>
          <p:cNvPicPr>
            <a:picLocks noChangeAspect="1" noChangeArrowheads="1"/>
          </p:cNvPicPr>
          <p:nvPr/>
        </p:nvPicPr>
        <p:blipFill>
          <a:blip r:embed="rId3" cstate="print"/>
          <a:srcRect/>
          <a:stretch>
            <a:fillRect/>
          </a:stretch>
        </p:blipFill>
        <p:spPr bwMode="auto">
          <a:xfrm>
            <a:off x="3563938" y="1484313"/>
            <a:ext cx="1985962" cy="706437"/>
          </a:xfrm>
          <a:prstGeom prst="rect">
            <a:avLst/>
          </a:prstGeom>
          <a:noFill/>
          <a:ln w="9525">
            <a:noFill/>
            <a:miter lim="800000"/>
            <a:headEnd/>
            <a:tailEnd/>
          </a:ln>
        </p:spPr>
      </p:pic>
      <p:pic>
        <p:nvPicPr>
          <p:cNvPr id="225282" name="Picture 2" descr="http://www.uni-giessen.de/cms/fbz/fb08/biologie/biochem/international-networks/gradu/image2_2column">
            <a:hlinkClick r:id="rId4"/>
          </p:cNvPr>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035175" y="5546724"/>
            <a:ext cx="2117725" cy="741205"/>
          </a:xfrm>
          <a:prstGeom prst="rect">
            <a:avLst/>
          </a:prstGeom>
          <a:noFill/>
        </p:spPr>
      </p:pic>
      <p:sp>
        <p:nvSpPr>
          <p:cNvPr id="7" name="Rechteck 6"/>
          <p:cNvSpPr/>
          <p:nvPr/>
        </p:nvSpPr>
        <p:spPr>
          <a:xfrm>
            <a:off x="1422400" y="6332538"/>
            <a:ext cx="3454400" cy="431800"/>
          </a:xfrm>
          <a:prstGeom prst="rect">
            <a:avLst/>
          </a:prstGeom>
        </p:spPr>
        <p:txBody>
          <a:bodyPr>
            <a:spAutoFit/>
          </a:bodyPr>
          <a:lstStyle/>
          <a:p>
            <a:pPr algn="ctr">
              <a:defRPr/>
            </a:pPr>
            <a:r>
              <a:rPr lang="en-US" sz="1100" dirty="0">
                <a:solidFill>
                  <a:schemeClr val="bg1">
                    <a:lumMod val="50000"/>
                  </a:schemeClr>
                </a:solidFill>
              </a:rPr>
              <a:t>“International Research Training Groups” </a:t>
            </a:r>
          </a:p>
          <a:p>
            <a:pPr algn="ctr">
              <a:defRPr/>
            </a:pPr>
            <a:r>
              <a:rPr lang="en-US" sz="1100" dirty="0">
                <a:solidFill>
                  <a:schemeClr val="bg1">
                    <a:lumMod val="50000"/>
                  </a:schemeClr>
                </a:solidFill>
              </a:rPr>
              <a:t>(grant RFBR-DFG 08-04-91974)</a:t>
            </a:r>
          </a:p>
        </p:txBody>
      </p:sp>
      <p:pic>
        <p:nvPicPr>
          <p:cNvPr id="38920" name="Picture 23" descr="IRTG"/>
          <p:cNvPicPr>
            <a:picLocks noChangeAspect="1" noChangeArrowheads="1"/>
          </p:cNvPicPr>
          <p:nvPr/>
        </p:nvPicPr>
        <p:blipFill>
          <a:blip r:embed="rId6" cstate="print"/>
          <a:srcRect/>
          <a:stretch>
            <a:fillRect/>
          </a:stretch>
        </p:blipFill>
        <p:spPr bwMode="auto">
          <a:xfrm>
            <a:off x="406400" y="5626100"/>
            <a:ext cx="1092200" cy="1092200"/>
          </a:xfrm>
          <a:prstGeom prst="rect">
            <a:avLst/>
          </a:prstGeom>
          <a:noFill/>
          <a:ln w="9525">
            <a:noFill/>
            <a:miter lim="800000"/>
            <a:headEnd/>
            <a:tailEnd/>
          </a:ln>
        </p:spPr>
      </p:pic>
      <p:sp>
        <p:nvSpPr>
          <p:cNvPr id="9" name="Rectangle 8"/>
          <p:cNvSpPr txBox="1">
            <a:spLocks noChangeArrowheads="1"/>
          </p:cNvSpPr>
          <p:nvPr/>
        </p:nvSpPr>
        <p:spPr bwMode="auto">
          <a:xfrm>
            <a:off x="188913" y="1215806"/>
            <a:ext cx="2932112" cy="2244725"/>
          </a:xfrm>
          <a:prstGeom prst="rect">
            <a:avLst/>
          </a:prstGeom>
          <a:noFill/>
          <a:ln w="9525">
            <a:noFill/>
            <a:miter lim="800000"/>
            <a:headEnd/>
            <a:tailEnd/>
          </a:ln>
          <a:effectLst/>
        </p:spPr>
        <p:txBody>
          <a:bodyPr/>
          <a:lstStyle/>
          <a:p>
            <a:pPr marL="342900" indent="-342900">
              <a:spcBef>
                <a:spcPct val="20000"/>
              </a:spcBef>
              <a:buClr>
                <a:srgbClr val="002368"/>
              </a:buClr>
              <a:buSzPct val="90000"/>
              <a:buFont typeface="Verdana" pitchFamily="34" charset="0"/>
              <a:buChar char="•"/>
            </a:pPr>
            <a:r>
              <a:rPr lang="de-DE" sz="1200" dirty="0" err="1">
                <a:solidFill>
                  <a:schemeClr val="tx2"/>
                </a:solidFill>
              </a:rPr>
              <a:t>Coworkers</a:t>
            </a:r>
            <a:r>
              <a:rPr lang="de-DE" sz="1200" dirty="0">
                <a:solidFill>
                  <a:schemeClr val="tx2"/>
                </a:solidFill>
              </a:rPr>
              <a:t>, </a:t>
            </a:r>
            <a:r>
              <a:rPr lang="de-DE" sz="1200" dirty="0" err="1">
                <a:solidFill>
                  <a:schemeClr val="tx2"/>
                </a:solidFill>
              </a:rPr>
              <a:t>colleagues</a:t>
            </a:r>
            <a:r>
              <a:rPr lang="de-DE" sz="1200" dirty="0">
                <a:solidFill>
                  <a:schemeClr val="accent2"/>
                </a:solidFill>
              </a:rPr>
              <a:t>:</a:t>
            </a:r>
          </a:p>
          <a:p>
            <a:pPr marL="342900" indent="-342900">
              <a:spcBef>
                <a:spcPct val="20000"/>
              </a:spcBef>
              <a:buClr>
                <a:srgbClr val="002368"/>
              </a:buClr>
              <a:buSzPct val="90000"/>
            </a:pPr>
            <a:r>
              <a:rPr lang="de-DE" sz="1200" dirty="0">
                <a:solidFill>
                  <a:schemeClr val="accent2"/>
                </a:solidFill>
              </a:rPr>
              <a:t>	Fabian </a:t>
            </a:r>
            <a:r>
              <a:rPr lang="de-DE" sz="1200" dirty="0" err="1" smtClean="0">
                <a:solidFill>
                  <a:schemeClr val="accent2"/>
                </a:solidFill>
              </a:rPr>
              <a:t>Bietz</a:t>
            </a:r>
            <a:endParaRPr lang="de-DE" sz="1200" dirty="0" smtClean="0">
              <a:solidFill>
                <a:schemeClr val="accent2"/>
              </a:solidFill>
            </a:endParaRPr>
          </a:p>
          <a:p>
            <a:pPr marL="342900" indent="-342900">
              <a:spcBef>
                <a:spcPct val="20000"/>
              </a:spcBef>
              <a:buClr>
                <a:srgbClr val="002368"/>
              </a:buClr>
              <a:buSzPct val="90000"/>
            </a:pPr>
            <a:r>
              <a:rPr lang="de-DE" sz="1200" dirty="0">
                <a:solidFill>
                  <a:schemeClr val="accent2"/>
                </a:solidFill>
              </a:rPr>
              <a:t>	</a:t>
            </a:r>
            <a:r>
              <a:rPr lang="de-DE" sz="1200" dirty="0" err="1">
                <a:solidFill>
                  <a:schemeClr val="accent2"/>
                </a:solidFill>
              </a:rPr>
              <a:t>Bedriska</a:t>
            </a:r>
            <a:r>
              <a:rPr lang="de-DE" sz="1200" dirty="0">
                <a:solidFill>
                  <a:schemeClr val="accent2"/>
                </a:solidFill>
              </a:rPr>
              <a:t> </a:t>
            </a:r>
            <a:r>
              <a:rPr lang="de-DE" sz="1200" dirty="0" smtClean="0">
                <a:solidFill>
                  <a:schemeClr val="accent2"/>
                </a:solidFill>
              </a:rPr>
              <a:t>Reitz</a:t>
            </a:r>
          </a:p>
          <a:p>
            <a:pPr marL="342900" indent="-342900">
              <a:spcBef>
                <a:spcPct val="20000"/>
              </a:spcBef>
              <a:buClr>
                <a:srgbClr val="002368"/>
              </a:buClr>
              <a:buSzPct val="90000"/>
            </a:pPr>
            <a:r>
              <a:rPr lang="de-DE" sz="1200" dirty="0" smtClean="0">
                <a:solidFill>
                  <a:schemeClr val="accent2"/>
                </a:solidFill>
              </a:rPr>
              <a:t> </a:t>
            </a:r>
            <a:r>
              <a:rPr lang="de-DE" sz="1200" dirty="0">
                <a:solidFill>
                  <a:schemeClr val="accent2"/>
                </a:solidFill>
              </a:rPr>
              <a:t>	Kristin Eisenschmidt</a:t>
            </a:r>
          </a:p>
          <a:p>
            <a:pPr marL="342900" indent="-342900">
              <a:spcBef>
                <a:spcPct val="20000"/>
              </a:spcBef>
              <a:buClr>
                <a:srgbClr val="002368"/>
              </a:buClr>
              <a:buSzPct val="90000"/>
            </a:pPr>
            <a:r>
              <a:rPr lang="de-DE" sz="1200" dirty="0">
                <a:solidFill>
                  <a:schemeClr val="accent2"/>
                </a:solidFill>
              </a:rPr>
              <a:t>	Ines Fonfara</a:t>
            </a:r>
          </a:p>
          <a:p>
            <a:pPr marL="342900" indent="-342900">
              <a:spcBef>
                <a:spcPct val="20000"/>
              </a:spcBef>
              <a:buClr>
                <a:srgbClr val="002368"/>
              </a:buClr>
              <a:buSzPct val="90000"/>
            </a:pPr>
            <a:r>
              <a:rPr lang="de-DE" sz="1200" dirty="0">
                <a:solidFill>
                  <a:schemeClr val="accent2"/>
                </a:solidFill>
              </a:rPr>
              <a:t> 	Michael </a:t>
            </a:r>
            <a:r>
              <a:rPr lang="de-DE" sz="1200" dirty="0" err="1" smtClean="0">
                <a:solidFill>
                  <a:schemeClr val="accent2"/>
                </a:solidFill>
              </a:rPr>
              <a:t>Foss</a:t>
            </a:r>
            <a:endParaRPr lang="de-DE" sz="1200" dirty="0" smtClean="0">
              <a:solidFill>
                <a:schemeClr val="accent2"/>
              </a:solidFill>
            </a:endParaRPr>
          </a:p>
          <a:p>
            <a:pPr marL="342900" indent="-342900">
              <a:spcBef>
                <a:spcPct val="20000"/>
              </a:spcBef>
              <a:buClr>
                <a:srgbClr val="002368"/>
              </a:buClr>
              <a:buSzPct val="90000"/>
            </a:pPr>
            <a:r>
              <a:rPr lang="de-DE" sz="1200" dirty="0">
                <a:solidFill>
                  <a:schemeClr val="accent2"/>
                </a:solidFill>
              </a:rPr>
              <a:t>	</a:t>
            </a:r>
            <a:r>
              <a:rPr lang="de-DE" sz="1200" b="1" dirty="0">
                <a:solidFill>
                  <a:schemeClr val="accent2"/>
                </a:solidFill>
              </a:rPr>
              <a:t>P</a:t>
            </a:r>
            <a:r>
              <a:rPr lang="de-DE" sz="1200" b="1" dirty="0" smtClean="0">
                <a:solidFill>
                  <a:schemeClr val="accent2"/>
                </a:solidFill>
              </a:rPr>
              <a:t>eter Friedhoff</a:t>
            </a:r>
          </a:p>
          <a:p>
            <a:pPr marL="342900" indent="-342900">
              <a:spcBef>
                <a:spcPct val="20000"/>
              </a:spcBef>
              <a:buClr>
                <a:srgbClr val="002368"/>
              </a:buClr>
              <a:buSzPct val="90000"/>
            </a:pPr>
            <a:r>
              <a:rPr lang="de-DE" sz="1200" b="1" dirty="0">
                <a:solidFill>
                  <a:schemeClr val="accent2"/>
                </a:solidFill>
              </a:rPr>
              <a:t>	</a:t>
            </a:r>
            <a:r>
              <a:rPr lang="de-DE" sz="1200" b="1" dirty="0" smtClean="0">
                <a:solidFill>
                  <a:schemeClr val="accent2"/>
                </a:solidFill>
              </a:rPr>
              <a:t>Lilia </a:t>
            </a:r>
            <a:r>
              <a:rPr lang="de-DE" sz="1200" b="1" dirty="0" err="1" smtClean="0">
                <a:solidFill>
                  <a:schemeClr val="accent2"/>
                </a:solidFill>
              </a:rPr>
              <a:t>Gabsalilow</a:t>
            </a:r>
            <a:endParaRPr lang="de-DE" sz="1200" b="1" dirty="0" smtClean="0">
              <a:solidFill>
                <a:schemeClr val="accent2"/>
              </a:solidFill>
            </a:endParaRPr>
          </a:p>
          <a:p>
            <a:pPr marL="342900" indent="-342900">
              <a:spcBef>
                <a:spcPct val="20000"/>
              </a:spcBef>
              <a:buClr>
                <a:srgbClr val="002368"/>
              </a:buClr>
              <a:buSzPct val="90000"/>
            </a:pPr>
            <a:r>
              <a:rPr lang="de-DE" sz="1200" dirty="0" smtClean="0">
                <a:solidFill>
                  <a:schemeClr val="accent2"/>
                </a:solidFill>
              </a:rPr>
              <a:t>	Eva </a:t>
            </a:r>
            <a:r>
              <a:rPr lang="de-DE" sz="1200" dirty="0">
                <a:solidFill>
                  <a:schemeClr val="accent2"/>
                </a:solidFill>
              </a:rPr>
              <a:t>Günther</a:t>
            </a:r>
            <a:endParaRPr lang="de-DE" sz="1200" b="1" dirty="0" smtClean="0">
              <a:solidFill>
                <a:schemeClr val="accent2"/>
              </a:solidFill>
            </a:endParaRPr>
          </a:p>
          <a:p>
            <a:pPr marL="342900" indent="-342900">
              <a:spcBef>
                <a:spcPct val="20000"/>
              </a:spcBef>
              <a:buClr>
                <a:srgbClr val="002368"/>
              </a:buClr>
              <a:buSzPct val="90000"/>
            </a:pPr>
            <a:r>
              <a:rPr lang="de-DE" sz="1200" dirty="0" smtClean="0">
                <a:solidFill>
                  <a:schemeClr val="accent2"/>
                </a:solidFill>
              </a:rPr>
              <a:t>	Nicolas Martin</a:t>
            </a:r>
          </a:p>
          <a:p>
            <a:pPr marL="342900" indent="-342900">
              <a:spcBef>
                <a:spcPct val="20000"/>
              </a:spcBef>
              <a:buClr>
                <a:srgbClr val="002368"/>
              </a:buClr>
              <a:buSzPct val="90000"/>
            </a:pPr>
            <a:r>
              <a:rPr lang="de-DE" sz="1200" dirty="0" smtClean="0">
                <a:solidFill>
                  <a:schemeClr val="accent2"/>
                </a:solidFill>
              </a:rPr>
              <a:t>	Marika </a:t>
            </a:r>
            <a:r>
              <a:rPr lang="de-DE" sz="1200" dirty="0" err="1" smtClean="0">
                <a:solidFill>
                  <a:schemeClr val="accent2"/>
                </a:solidFill>
              </a:rPr>
              <a:t>Midon</a:t>
            </a:r>
            <a:r>
              <a:rPr lang="de-DE" sz="1200" dirty="0">
                <a:solidFill>
                  <a:schemeClr val="accent2"/>
                </a:solidFill>
              </a:rPr>
              <a:t>	</a:t>
            </a:r>
          </a:p>
          <a:p>
            <a:pPr marL="342900" indent="-342900">
              <a:spcBef>
                <a:spcPct val="20000"/>
              </a:spcBef>
              <a:buClr>
                <a:srgbClr val="002368"/>
              </a:buClr>
              <a:buSzPct val="90000"/>
            </a:pPr>
            <a:r>
              <a:rPr lang="de-DE" sz="1200" dirty="0">
                <a:solidFill>
                  <a:schemeClr val="accent2"/>
                </a:solidFill>
              </a:rPr>
              <a:t>      </a:t>
            </a:r>
            <a:r>
              <a:rPr lang="de-DE" sz="1200" dirty="0" smtClean="0">
                <a:solidFill>
                  <a:schemeClr val="accent2"/>
                </a:solidFill>
              </a:rPr>
              <a:t>Ann-Josée No</a:t>
            </a:r>
            <a:r>
              <a:rPr lang="de-DE" sz="1200" dirty="0" smtClean="0">
                <a:solidFill>
                  <a:schemeClr val="accent2"/>
                </a:solidFill>
                <a:latin typeface="Calibri"/>
              </a:rPr>
              <a:t>ël</a:t>
            </a:r>
            <a:endParaRPr lang="de-DE" sz="1200" dirty="0">
              <a:solidFill>
                <a:schemeClr val="accent2"/>
              </a:solidFill>
            </a:endParaRPr>
          </a:p>
          <a:p>
            <a:pPr marL="342900" indent="-342900">
              <a:spcBef>
                <a:spcPct val="20000"/>
              </a:spcBef>
              <a:buClr>
                <a:srgbClr val="002368"/>
              </a:buClr>
              <a:buSzPct val="90000"/>
              <a:buFont typeface="Verdana" pitchFamily="34" charset="0"/>
              <a:buNone/>
            </a:pPr>
            <a:r>
              <a:rPr lang="de-DE" sz="1200" dirty="0"/>
              <a:t>	</a:t>
            </a:r>
            <a:r>
              <a:rPr lang="de-DE" sz="1200" dirty="0">
                <a:solidFill>
                  <a:schemeClr val="accent2"/>
                </a:solidFill>
              </a:rPr>
              <a:t>Benno Schierling</a:t>
            </a:r>
          </a:p>
          <a:p>
            <a:pPr marL="342900" indent="-342900">
              <a:spcBef>
                <a:spcPct val="20000"/>
              </a:spcBef>
              <a:buClr>
                <a:srgbClr val="002368"/>
              </a:buClr>
              <a:buSzPct val="90000"/>
              <a:buFont typeface="Verdana" pitchFamily="34" charset="0"/>
              <a:buNone/>
            </a:pPr>
            <a:r>
              <a:rPr lang="de-DE" sz="1200" dirty="0">
                <a:solidFill>
                  <a:schemeClr val="accent2"/>
                </a:solidFill>
              </a:rPr>
              <a:t>	George </a:t>
            </a:r>
            <a:r>
              <a:rPr lang="de-DE" sz="1200" dirty="0" smtClean="0">
                <a:solidFill>
                  <a:schemeClr val="accent2"/>
                </a:solidFill>
              </a:rPr>
              <a:t>Silva</a:t>
            </a:r>
          </a:p>
          <a:p>
            <a:pPr marL="342900" indent="-342900">
              <a:spcBef>
                <a:spcPct val="20000"/>
              </a:spcBef>
              <a:buClr>
                <a:srgbClr val="002368"/>
              </a:buClr>
              <a:buSzPct val="90000"/>
            </a:pPr>
            <a:r>
              <a:rPr lang="de-DE" sz="1200" dirty="0" smtClean="0">
                <a:solidFill>
                  <a:schemeClr val="accent2"/>
                </a:solidFill>
              </a:rPr>
              <a:t>	Sabrina </a:t>
            </a:r>
            <a:r>
              <a:rPr lang="de-DE" sz="1200" dirty="0" err="1" smtClean="0">
                <a:solidFill>
                  <a:schemeClr val="accent2"/>
                </a:solidFill>
              </a:rPr>
              <a:t>Stiehler</a:t>
            </a:r>
            <a:endParaRPr lang="de-DE" sz="1200" dirty="0" smtClean="0">
              <a:solidFill>
                <a:schemeClr val="accent2"/>
              </a:solidFill>
            </a:endParaRPr>
          </a:p>
          <a:p>
            <a:pPr marL="342900" indent="-342900">
              <a:spcBef>
                <a:spcPct val="20000"/>
              </a:spcBef>
              <a:buClr>
                <a:srgbClr val="002368"/>
              </a:buClr>
              <a:buSzPct val="90000"/>
            </a:pPr>
            <a:r>
              <a:rPr lang="de-DE" sz="1200" dirty="0">
                <a:solidFill>
                  <a:schemeClr val="accent2"/>
                </a:solidFill>
              </a:rPr>
              <a:t>	</a:t>
            </a:r>
            <a:r>
              <a:rPr lang="de-DE" sz="1200" dirty="0" smtClean="0">
                <a:solidFill>
                  <a:schemeClr val="accent2"/>
                </a:solidFill>
              </a:rPr>
              <a:t>Laura </a:t>
            </a:r>
            <a:r>
              <a:rPr lang="de-DE" sz="1200" dirty="0" err="1" smtClean="0">
                <a:solidFill>
                  <a:schemeClr val="accent2"/>
                </a:solidFill>
              </a:rPr>
              <a:t>Waltl</a:t>
            </a:r>
            <a:r>
              <a:rPr lang="de-DE" sz="1200" dirty="0" smtClean="0">
                <a:solidFill>
                  <a:schemeClr val="accent2"/>
                </a:solidFill>
              </a:rPr>
              <a:t>		</a:t>
            </a:r>
            <a:endParaRPr lang="de-DE" sz="1200" dirty="0">
              <a:solidFill>
                <a:schemeClr val="accent2"/>
              </a:solidFill>
            </a:endParaRPr>
          </a:p>
          <a:p>
            <a:pPr marL="342900" indent="-342900">
              <a:spcBef>
                <a:spcPct val="20000"/>
              </a:spcBef>
              <a:buClr>
                <a:srgbClr val="002368"/>
              </a:buClr>
              <a:buSzPct val="90000"/>
              <a:buFont typeface="Verdana" pitchFamily="34" charset="0"/>
              <a:buNone/>
            </a:pPr>
            <a:r>
              <a:rPr lang="de-DE" sz="1200" dirty="0">
                <a:solidFill>
                  <a:schemeClr val="accent2"/>
                </a:solidFill>
              </a:rPr>
              <a:t>	</a:t>
            </a:r>
            <a:r>
              <a:rPr lang="de-DE" sz="1200" b="1" dirty="0" smtClean="0">
                <a:solidFill>
                  <a:schemeClr val="accent2"/>
                </a:solidFill>
              </a:rPr>
              <a:t>Wolfgang Wende</a:t>
            </a:r>
          </a:p>
          <a:p>
            <a:pPr marL="342900" indent="-342900">
              <a:spcBef>
                <a:spcPct val="20000"/>
              </a:spcBef>
              <a:buClr>
                <a:srgbClr val="002368"/>
              </a:buClr>
              <a:buSzPct val="90000"/>
              <a:buFont typeface="Verdana" pitchFamily="34" charset="0"/>
              <a:buNone/>
            </a:pPr>
            <a:r>
              <a:rPr lang="de-DE" sz="1200" b="1" dirty="0" smtClean="0">
                <a:solidFill>
                  <a:schemeClr val="accent2"/>
                </a:solidFill>
              </a:rPr>
              <a:t>	Mert Yanik</a:t>
            </a:r>
          </a:p>
          <a:p>
            <a:pPr marL="342900" indent="-342900">
              <a:spcBef>
                <a:spcPct val="20000"/>
              </a:spcBef>
              <a:buClr>
                <a:srgbClr val="002368"/>
              </a:buClr>
              <a:buSzPct val="90000"/>
            </a:pPr>
            <a:r>
              <a:rPr lang="de-DE" sz="1200" b="1" dirty="0">
                <a:solidFill>
                  <a:schemeClr val="accent2"/>
                </a:solidFill>
              </a:rPr>
              <a:t>	</a:t>
            </a:r>
            <a:r>
              <a:rPr lang="de-DE" sz="1200" b="1" dirty="0" smtClean="0">
                <a:solidFill>
                  <a:schemeClr val="accent2"/>
                </a:solidFill>
              </a:rPr>
              <a:t>			</a:t>
            </a:r>
            <a:endParaRPr lang="de-DE" sz="1200" dirty="0">
              <a:solidFill>
                <a:srgbClr val="0000CC"/>
              </a:solidFill>
            </a:endParaRPr>
          </a:p>
          <a:p>
            <a:pPr marL="342900" indent="-342900">
              <a:spcBef>
                <a:spcPct val="20000"/>
              </a:spcBef>
              <a:buClr>
                <a:srgbClr val="002368"/>
              </a:buClr>
              <a:buSzPct val="90000"/>
              <a:buFont typeface="Verdana" pitchFamily="34" charset="0"/>
              <a:buNone/>
            </a:pPr>
            <a:endParaRPr lang="de-DE" sz="1200" b="1" dirty="0" smtClean="0">
              <a:solidFill>
                <a:schemeClr val="accent2"/>
              </a:solidFill>
            </a:endParaRPr>
          </a:p>
          <a:p>
            <a:pPr marL="342900" indent="-342900">
              <a:lnSpc>
                <a:spcPct val="120000"/>
              </a:lnSpc>
              <a:spcBef>
                <a:spcPct val="20000"/>
              </a:spcBef>
              <a:buClr>
                <a:srgbClr val="002368"/>
              </a:buClr>
              <a:buSzPct val="90000"/>
              <a:buFont typeface="Verdana" pitchFamily="34" charset="0"/>
              <a:buNone/>
            </a:pPr>
            <a:r>
              <a:rPr lang="de-DE" sz="1200" b="1" dirty="0">
                <a:solidFill>
                  <a:schemeClr val="accent2"/>
                </a:solidFill>
              </a:rPr>
              <a:t>	</a:t>
            </a:r>
            <a:r>
              <a:rPr lang="de-DE" sz="1200" b="1" dirty="0" smtClean="0">
                <a:solidFill>
                  <a:schemeClr val="accent2"/>
                </a:solidFill>
              </a:rPr>
              <a:t>	</a:t>
            </a:r>
            <a:r>
              <a:rPr lang="de-DE" sz="1200" dirty="0" smtClean="0">
                <a:solidFill>
                  <a:schemeClr val="accent2"/>
                </a:solidFill>
              </a:rPr>
              <a:t>     </a:t>
            </a:r>
            <a:r>
              <a:rPr lang="de-DE" sz="1200" dirty="0">
                <a:solidFill>
                  <a:schemeClr val="accent2"/>
                </a:solidFill>
              </a:rPr>
              <a:t>	</a:t>
            </a:r>
            <a:r>
              <a:rPr lang="de-DE" sz="1200" dirty="0" smtClean="0">
                <a:solidFill>
                  <a:schemeClr val="accent2"/>
                </a:solidFill>
              </a:rPr>
              <a:t>	</a:t>
            </a:r>
            <a:endParaRPr lang="de-DE" sz="1200" dirty="0">
              <a:solidFill>
                <a:schemeClr val="accent2"/>
              </a:solidFill>
            </a:endParaRPr>
          </a:p>
          <a:p>
            <a:pPr marL="342900" indent="-342900">
              <a:lnSpc>
                <a:spcPct val="120000"/>
              </a:lnSpc>
              <a:spcBef>
                <a:spcPct val="20000"/>
              </a:spcBef>
              <a:buClr>
                <a:srgbClr val="002368"/>
              </a:buClr>
              <a:buSzPct val="90000"/>
              <a:buFont typeface="Verdana" pitchFamily="34" charset="0"/>
              <a:buNone/>
            </a:pPr>
            <a:r>
              <a:rPr lang="en-US" sz="1200" i="1" dirty="0"/>
              <a:t>	</a:t>
            </a:r>
            <a:r>
              <a:rPr lang="en-US" sz="1200" i="1" dirty="0" smtClean="0"/>
              <a:t> </a:t>
            </a:r>
            <a:r>
              <a:rPr lang="en-US" sz="1200" i="1" dirty="0"/>
              <a:t>	</a:t>
            </a:r>
            <a:endParaRPr lang="de-DE" sz="1200" dirty="0"/>
          </a:p>
          <a:p>
            <a:pPr marL="342900" indent="-342900">
              <a:lnSpc>
                <a:spcPct val="120000"/>
              </a:lnSpc>
              <a:spcBef>
                <a:spcPct val="20000"/>
              </a:spcBef>
              <a:buClr>
                <a:srgbClr val="002368"/>
              </a:buClr>
              <a:buSzPct val="90000"/>
              <a:buFont typeface="Verdana" pitchFamily="34" charset="0"/>
              <a:buChar char="•"/>
            </a:pPr>
            <a:endParaRPr lang="de-DE" sz="1200" dirty="0"/>
          </a:p>
          <a:p>
            <a:pPr marL="342900" indent="-342900">
              <a:lnSpc>
                <a:spcPct val="120000"/>
              </a:lnSpc>
              <a:spcBef>
                <a:spcPct val="20000"/>
              </a:spcBef>
              <a:buClr>
                <a:srgbClr val="002368"/>
              </a:buClr>
              <a:buSzPct val="90000"/>
              <a:buFont typeface="Verdana" pitchFamily="34" charset="0"/>
              <a:buNone/>
            </a:pPr>
            <a:endParaRPr lang="en-US" sz="800" i="1" dirty="0"/>
          </a:p>
          <a:p>
            <a:pPr marL="342900" indent="-342900">
              <a:lnSpc>
                <a:spcPct val="120000"/>
              </a:lnSpc>
              <a:spcBef>
                <a:spcPct val="20000"/>
              </a:spcBef>
              <a:buClr>
                <a:srgbClr val="002368"/>
              </a:buClr>
              <a:buSzPct val="90000"/>
              <a:buFont typeface="Verdana" pitchFamily="34" charset="0"/>
              <a:buNone/>
            </a:pPr>
            <a:r>
              <a:rPr lang="en-US" sz="1600" i="1" dirty="0"/>
              <a:t>	</a:t>
            </a:r>
            <a:r>
              <a:rPr lang="de-DE" sz="2000" dirty="0"/>
              <a:t>	</a:t>
            </a:r>
          </a:p>
        </p:txBody>
      </p:sp>
      <p:pic>
        <p:nvPicPr>
          <p:cNvPr id="38922" name="Picture 4"/>
          <p:cNvPicPr>
            <a:picLocks noChangeAspect="1" noChangeArrowheads="1"/>
          </p:cNvPicPr>
          <p:nvPr/>
        </p:nvPicPr>
        <p:blipFill>
          <a:blip r:embed="rId7" cstate="print"/>
          <a:srcRect/>
          <a:stretch>
            <a:fillRect/>
          </a:stretch>
        </p:blipFill>
        <p:spPr bwMode="auto">
          <a:xfrm>
            <a:off x="5037650" y="5545138"/>
            <a:ext cx="3800475" cy="1220787"/>
          </a:xfrm>
          <a:prstGeom prst="rect">
            <a:avLst/>
          </a:prstGeom>
          <a:noFill/>
          <a:ln w="9525">
            <a:noFill/>
            <a:miter lim="800000"/>
            <a:headEnd/>
            <a:tailEnd/>
          </a:ln>
        </p:spPr>
      </p:pic>
      <p:sp>
        <p:nvSpPr>
          <p:cNvPr id="3" name="Textfeld 2"/>
          <p:cNvSpPr txBox="1"/>
          <p:nvPr/>
        </p:nvSpPr>
        <p:spPr>
          <a:xfrm>
            <a:off x="3786364" y="4648199"/>
            <a:ext cx="1601186" cy="775597"/>
          </a:xfrm>
          <a:prstGeom prst="rect">
            <a:avLst/>
          </a:prstGeom>
          <a:noFill/>
        </p:spPr>
        <p:txBody>
          <a:bodyPr wrap="square" rtlCol="0">
            <a:spAutoFit/>
          </a:bodyPr>
          <a:lstStyle/>
          <a:p>
            <a:pPr marL="342900" indent="-342900">
              <a:spcBef>
                <a:spcPct val="20000"/>
              </a:spcBef>
              <a:buClr>
                <a:srgbClr val="002368"/>
              </a:buClr>
              <a:buSzPct val="90000"/>
            </a:pPr>
            <a:r>
              <a:rPr lang="de-DE" sz="1200" dirty="0">
                <a:solidFill>
                  <a:srgbClr val="0000CC"/>
                </a:solidFill>
              </a:rPr>
              <a:t>Andreas Römpp</a:t>
            </a:r>
          </a:p>
          <a:p>
            <a:pPr marL="342900" indent="-342900">
              <a:spcBef>
                <a:spcPct val="20000"/>
              </a:spcBef>
              <a:buClr>
                <a:srgbClr val="002368"/>
              </a:buClr>
              <a:buSzPct val="90000"/>
            </a:pPr>
            <a:r>
              <a:rPr lang="de-DE" sz="1200" dirty="0" err="1" smtClean="0">
                <a:solidFill>
                  <a:schemeClr val="accent2"/>
                </a:solidFill>
              </a:rPr>
              <a:t>Berhard</a:t>
            </a:r>
            <a:r>
              <a:rPr lang="de-DE" sz="1200" dirty="0" smtClean="0">
                <a:solidFill>
                  <a:schemeClr val="accent2"/>
                </a:solidFill>
              </a:rPr>
              <a:t> </a:t>
            </a:r>
            <a:r>
              <a:rPr lang="de-DE" sz="1200" dirty="0">
                <a:solidFill>
                  <a:schemeClr val="accent2"/>
                </a:solidFill>
              </a:rPr>
              <a:t>Spengler</a:t>
            </a:r>
            <a:endParaRPr lang="de-DE" sz="1200" dirty="0">
              <a:solidFill>
                <a:srgbClr val="0000CC"/>
              </a:solidFill>
            </a:endParaRPr>
          </a:p>
          <a:p>
            <a:endParaRPr lang="de-DE"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409433" y="1372094"/>
            <a:ext cx="8338782" cy="5570756"/>
          </a:xfrm>
          <a:prstGeom prst="rect">
            <a:avLst/>
          </a:prstGeom>
        </p:spPr>
        <p:txBody>
          <a:bodyPr wrap="square">
            <a:spAutoFit/>
          </a:bodyPr>
          <a:lstStyle/>
          <a:p>
            <a:r>
              <a:rPr lang="de-DE" sz="1600" dirty="0" err="1"/>
              <a:t>Goppelt</a:t>
            </a:r>
            <a:r>
              <a:rPr lang="de-DE" sz="1600" dirty="0"/>
              <a:t> M, Pingoud A, </a:t>
            </a:r>
            <a:r>
              <a:rPr lang="de-DE" sz="1600" dirty="0" err="1"/>
              <a:t>Maass</a:t>
            </a:r>
            <a:r>
              <a:rPr lang="de-DE" sz="1600" dirty="0"/>
              <a:t> G, Mayer H, Köster H, Frank R.</a:t>
            </a:r>
          </a:p>
          <a:p>
            <a:r>
              <a:rPr lang="de-DE" sz="1600" i="1" dirty="0" smtClean="0"/>
              <a:t>The </a:t>
            </a:r>
            <a:r>
              <a:rPr lang="de-DE" sz="1600" i="1" dirty="0" err="1"/>
              <a:t>interaction</a:t>
            </a:r>
            <a:r>
              <a:rPr lang="de-DE" sz="1600" i="1" dirty="0"/>
              <a:t> </a:t>
            </a:r>
            <a:r>
              <a:rPr lang="de-DE" sz="1600" i="1" dirty="0" err="1"/>
              <a:t>of</a:t>
            </a:r>
            <a:r>
              <a:rPr lang="de-DE" sz="1600" i="1" dirty="0"/>
              <a:t> </a:t>
            </a:r>
            <a:r>
              <a:rPr lang="de-DE" sz="1600" i="1" dirty="0" err="1" smtClean="0"/>
              <a:t>EcoRI</a:t>
            </a:r>
            <a:r>
              <a:rPr lang="de-DE" sz="1600" i="1" dirty="0" smtClean="0"/>
              <a:t> </a:t>
            </a:r>
            <a:r>
              <a:rPr lang="de-DE" sz="1600" i="1" dirty="0" err="1" smtClean="0"/>
              <a:t>with</a:t>
            </a:r>
            <a:r>
              <a:rPr lang="de-DE" sz="1600" i="1" dirty="0" smtClean="0"/>
              <a:t> </a:t>
            </a:r>
            <a:r>
              <a:rPr lang="de-DE" sz="1600" i="1" dirty="0" err="1"/>
              <a:t>its</a:t>
            </a:r>
            <a:r>
              <a:rPr lang="de-DE" sz="1600" i="1" dirty="0"/>
              <a:t> </a:t>
            </a:r>
            <a:r>
              <a:rPr lang="de-DE" sz="1600" i="1" dirty="0" err="1"/>
              <a:t>substrate</a:t>
            </a:r>
            <a:r>
              <a:rPr lang="de-DE" sz="1600" i="1" dirty="0"/>
              <a:t>. A </a:t>
            </a:r>
            <a:r>
              <a:rPr lang="de-DE" sz="1600" i="1" dirty="0" err="1"/>
              <a:t>physico-chemical</a:t>
            </a:r>
            <a:r>
              <a:rPr lang="de-DE" sz="1600" i="1" dirty="0"/>
              <a:t> </a:t>
            </a:r>
            <a:r>
              <a:rPr lang="de-DE" sz="1600" i="1" dirty="0" err="1"/>
              <a:t>study</a:t>
            </a:r>
            <a:r>
              <a:rPr lang="de-DE" sz="1600" i="1" dirty="0"/>
              <a:t> </a:t>
            </a:r>
            <a:r>
              <a:rPr lang="de-DE" sz="1600" i="1" dirty="0" err="1"/>
              <a:t>employing</a:t>
            </a:r>
            <a:r>
              <a:rPr lang="de-DE" sz="1600" i="1" dirty="0"/>
              <a:t> </a:t>
            </a:r>
            <a:r>
              <a:rPr lang="de-DE" sz="1600" i="1" dirty="0" err="1"/>
              <a:t>natural</a:t>
            </a:r>
            <a:r>
              <a:rPr lang="de-DE" sz="1600" i="1" dirty="0"/>
              <a:t> </a:t>
            </a:r>
            <a:r>
              <a:rPr lang="de-DE" sz="1600" i="1" dirty="0" err="1"/>
              <a:t>and</a:t>
            </a:r>
            <a:r>
              <a:rPr lang="de-DE" sz="1600" i="1" dirty="0"/>
              <a:t> </a:t>
            </a:r>
            <a:r>
              <a:rPr lang="de-DE" sz="1600" i="1" dirty="0" err="1"/>
              <a:t>synthetic</a:t>
            </a:r>
            <a:r>
              <a:rPr lang="de-DE" sz="1600" i="1" dirty="0"/>
              <a:t> </a:t>
            </a:r>
            <a:r>
              <a:rPr lang="de-DE" sz="1600" i="1" dirty="0" err="1"/>
              <a:t>oligonucleotides</a:t>
            </a:r>
            <a:r>
              <a:rPr lang="de-DE" sz="1600" i="1" dirty="0"/>
              <a:t> </a:t>
            </a:r>
            <a:r>
              <a:rPr lang="de-DE" sz="1600" i="1" dirty="0" err="1"/>
              <a:t>and</a:t>
            </a:r>
            <a:r>
              <a:rPr lang="de-DE" sz="1600" i="1" dirty="0"/>
              <a:t> </a:t>
            </a:r>
            <a:r>
              <a:rPr lang="de-DE" sz="1600" i="1" dirty="0" err="1"/>
              <a:t>polynucleotides</a:t>
            </a:r>
            <a:r>
              <a:rPr lang="de-DE" sz="1600" i="1" dirty="0"/>
              <a:t>.</a:t>
            </a:r>
          </a:p>
          <a:p>
            <a:r>
              <a:rPr lang="de-DE" sz="1600" dirty="0" err="1" smtClean="0"/>
              <a:t>Eur</a:t>
            </a:r>
            <a:r>
              <a:rPr lang="de-DE" sz="1600" dirty="0" smtClean="0"/>
              <a:t> </a:t>
            </a:r>
            <a:r>
              <a:rPr lang="de-DE" sz="1600" dirty="0"/>
              <a:t>J </a:t>
            </a:r>
            <a:r>
              <a:rPr lang="de-DE" sz="1600" dirty="0" err="1"/>
              <a:t>Biochem</a:t>
            </a:r>
            <a:r>
              <a:rPr lang="de-DE" sz="1600" dirty="0"/>
              <a:t>. </a:t>
            </a:r>
            <a:r>
              <a:rPr lang="de-DE" sz="1600" dirty="0" smtClean="0">
                <a:solidFill>
                  <a:srgbClr val="FF3300"/>
                </a:solidFill>
              </a:rPr>
              <a:t>1980</a:t>
            </a:r>
            <a:r>
              <a:rPr lang="de-DE" sz="1600" dirty="0" smtClean="0"/>
              <a:t>;104101</a:t>
            </a:r>
          </a:p>
          <a:p>
            <a:endParaRPr lang="de-DE" sz="1600" dirty="0" smtClean="0"/>
          </a:p>
          <a:p>
            <a:pPr>
              <a:lnSpc>
                <a:spcPct val="150000"/>
              </a:lnSpc>
            </a:pPr>
            <a:r>
              <a:rPr lang="en-US" sz="2000" dirty="0" err="1" smtClean="0"/>
              <a:t>EcoRI</a:t>
            </a:r>
            <a:r>
              <a:rPr lang="en-US" sz="2000" dirty="0" smtClean="0"/>
              <a:t> </a:t>
            </a:r>
            <a:r>
              <a:rPr lang="en-US" sz="2000" dirty="0"/>
              <a:t>binds to </a:t>
            </a:r>
            <a:r>
              <a:rPr lang="en-US" sz="2000" dirty="0" err="1" smtClean="0"/>
              <a:t>ss</a:t>
            </a:r>
            <a:r>
              <a:rPr lang="en-US" sz="2000" dirty="0" smtClean="0"/>
              <a:t> </a:t>
            </a:r>
            <a:r>
              <a:rPr lang="en-US" sz="2000" dirty="0"/>
              <a:t>and </a:t>
            </a:r>
            <a:r>
              <a:rPr lang="en-US" sz="2000" dirty="0" smtClean="0"/>
              <a:t>ds poly-</a:t>
            </a:r>
            <a:r>
              <a:rPr lang="en-US" sz="2000" dirty="0" err="1" smtClean="0"/>
              <a:t>ribonucleotides</a:t>
            </a:r>
            <a:r>
              <a:rPr lang="en-US" sz="2000" dirty="0" smtClean="0"/>
              <a:t> </a:t>
            </a:r>
            <a:r>
              <a:rPr lang="en-US" sz="2000" dirty="0"/>
              <a:t>and </a:t>
            </a:r>
            <a:r>
              <a:rPr lang="en-US" sz="2000" dirty="0" smtClean="0"/>
              <a:t>poly-</a:t>
            </a:r>
            <a:r>
              <a:rPr lang="en-US" sz="2000" dirty="0" err="1" smtClean="0"/>
              <a:t>deoxyribonucleotides</a:t>
            </a:r>
            <a:r>
              <a:rPr lang="en-US" sz="2000" dirty="0"/>
              <a:t>. Mg</a:t>
            </a:r>
            <a:r>
              <a:rPr lang="en-US" sz="2000" baseline="30000" dirty="0"/>
              <a:t>2+ </a:t>
            </a:r>
            <a:r>
              <a:rPr lang="en-US" sz="2000" dirty="0"/>
              <a:t>ions are not required for </a:t>
            </a:r>
            <a:r>
              <a:rPr lang="en-US" sz="2000" dirty="0" smtClean="0"/>
              <a:t>binding.</a:t>
            </a:r>
          </a:p>
          <a:p>
            <a:pPr>
              <a:lnSpc>
                <a:spcPct val="150000"/>
              </a:lnSpc>
            </a:pPr>
            <a:r>
              <a:rPr lang="en-US" sz="2000" dirty="0">
                <a:solidFill>
                  <a:srgbClr val="009900"/>
                </a:solidFill>
              </a:rPr>
              <a:t>The binding of </a:t>
            </a:r>
            <a:r>
              <a:rPr lang="en-US" sz="2000" dirty="0" smtClean="0">
                <a:solidFill>
                  <a:srgbClr val="009900"/>
                </a:solidFill>
              </a:rPr>
              <a:t>d(GGAATTCC</a:t>
            </a:r>
            <a:r>
              <a:rPr lang="en-US" sz="2000" dirty="0">
                <a:solidFill>
                  <a:srgbClr val="009900"/>
                </a:solidFill>
              </a:rPr>
              <a:t>) to </a:t>
            </a:r>
            <a:r>
              <a:rPr lang="en-US" sz="2000" dirty="0" err="1">
                <a:solidFill>
                  <a:srgbClr val="009900"/>
                </a:solidFill>
              </a:rPr>
              <a:t>EcoRI</a:t>
            </a:r>
            <a:r>
              <a:rPr lang="en-US" sz="2000" dirty="0">
                <a:solidFill>
                  <a:srgbClr val="009900"/>
                </a:solidFill>
              </a:rPr>
              <a:t> is strengthened by </a:t>
            </a:r>
            <a:r>
              <a:rPr lang="en-US" sz="2000" dirty="0" smtClean="0">
                <a:solidFill>
                  <a:srgbClr val="009900"/>
                </a:solidFill>
              </a:rPr>
              <a:t>two orders of magnitude in </a:t>
            </a:r>
            <a:r>
              <a:rPr lang="en-US" sz="2000" dirty="0">
                <a:solidFill>
                  <a:srgbClr val="009900"/>
                </a:solidFill>
              </a:rPr>
              <a:t>the </a:t>
            </a:r>
            <a:r>
              <a:rPr lang="en-US" sz="2000" dirty="0" smtClean="0">
                <a:solidFill>
                  <a:srgbClr val="009900"/>
                </a:solidFill>
              </a:rPr>
              <a:t>presence </a:t>
            </a:r>
            <a:r>
              <a:rPr lang="de-DE" sz="2000" dirty="0" err="1" smtClean="0">
                <a:solidFill>
                  <a:srgbClr val="009900"/>
                </a:solidFill>
              </a:rPr>
              <a:t>of</a:t>
            </a:r>
            <a:r>
              <a:rPr lang="de-DE" sz="2000" dirty="0" smtClean="0">
                <a:solidFill>
                  <a:srgbClr val="009900"/>
                </a:solidFill>
              </a:rPr>
              <a:t> </a:t>
            </a:r>
            <a:r>
              <a:rPr lang="de-DE" sz="2000" dirty="0">
                <a:solidFill>
                  <a:srgbClr val="009900"/>
                </a:solidFill>
              </a:rPr>
              <a:t>Mg</a:t>
            </a:r>
            <a:r>
              <a:rPr lang="de-DE" sz="2000" baseline="30000" dirty="0">
                <a:solidFill>
                  <a:srgbClr val="009900"/>
                </a:solidFill>
              </a:rPr>
              <a:t>2+ </a:t>
            </a:r>
            <a:r>
              <a:rPr lang="de-DE" sz="2000" dirty="0" err="1">
                <a:solidFill>
                  <a:srgbClr val="009900"/>
                </a:solidFill>
              </a:rPr>
              <a:t>ions</a:t>
            </a:r>
            <a:endParaRPr lang="de-DE" sz="2000" dirty="0" smtClean="0">
              <a:solidFill>
                <a:srgbClr val="009900"/>
              </a:solidFill>
            </a:endParaRPr>
          </a:p>
          <a:p>
            <a:endParaRPr lang="de-DE" sz="1600" dirty="0"/>
          </a:p>
          <a:p>
            <a:r>
              <a:rPr lang="de-DE" sz="1600" dirty="0" err="1" smtClean="0"/>
              <a:t>Langowski</a:t>
            </a:r>
            <a:r>
              <a:rPr lang="de-DE" sz="1600" dirty="0" smtClean="0"/>
              <a:t> </a:t>
            </a:r>
            <a:r>
              <a:rPr lang="de-DE" sz="1600" dirty="0"/>
              <a:t>J, Urbanke C, Pingoud A, </a:t>
            </a:r>
            <a:r>
              <a:rPr lang="de-DE" sz="1600" dirty="0" err="1"/>
              <a:t>Maass</a:t>
            </a:r>
            <a:r>
              <a:rPr lang="de-DE" sz="1600" dirty="0"/>
              <a:t> G</a:t>
            </a:r>
            <a:r>
              <a:rPr lang="de-DE" sz="1600" dirty="0" smtClean="0"/>
              <a:t>.</a:t>
            </a:r>
          </a:p>
          <a:p>
            <a:r>
              <a:rPr lang="de-DE" sz="1600" i="1" dirty="0" smtClean="0"/>
              <a:t>Transient </a:t>
            </a:r>
            <a:r>
              <a:rPr lang="de-DE" sz="1600" i="1" dirty="0" err="1"/>
              <a:t>cleavage</a:t>
            </a:r>
            <a:r>
              <a:rPr lang="de-DE" sz="1600" i="1" dirty="0"/>
              <a:t> </a:t>
            </a:r>
            <a:r>
              <a:rPr lang="de-DE" sz="1600" i="1" dirty="0" err="1"/>
              <a:t>kinetics</a:t>
            </a:r>
            <a:r>
              <a:rPr lang="de-DE" sz="1600" i="1" dirty="0"/>
              <a:t> </a:t>
            </a:r>
            <a:r>
              <a:rPr lang="de-DE" sz="1600" i="1" dirty="0" err="1"/>
              <a:t>of</a:t>
            </a:r>
            <a:r>
              <a:rPr lang="de-DE" sz="1600" i="1" dirty="0"/>
              <a:t> </a:t>
            </a:r>
            <a:r>
              <a:rPr lang="de-DE" sz="1600" i="1" dirty="0" err="1" smtClean="0"/>
              <a:t>EcoRI</a:t>
            </a:r>
            <a:r>
              <a:rPr lang="de-DE" sz="1600" i="1" dirty="0" smtClean="0"/>
              <a:t> </a:t>
            </a:r>
            <a:r>
              <a:rPr lang="de-DE" sz="1600" i="1" dirty="0" err="1" smtClean="0"/>
              <a:t>measured</a:t>
            </a:r>
            <a:r>
              <a:rPr lang="de-DE" sz="1600" i="1" dirty="0" smtClean="0"/>
              <a:t> </a:t>
            </a:r>
            <a:r>
              <a:rPr lang="de-DE" sz="1600" i="1" dirty="0"/>
              <a:t>in a </a:t>
            </a:r>
            <a:r>
              <a:rPr lang="de-DE" sz="1600" i="1" dirty="0" err="1"/>
              <a:t>pulsed</a:t>
            </a:r>
            <a:r>
              <a:rPr lang="de-DE" sz="1600" i="1" dirty="0"/>
              <a:t> </a:t>
            </a:r>
            <a:r>
              <a:rPr lang="de-DE" sz="1600" i="1" dirty="0" err="1"/>
              <a:t>quench-flow</a:t>
            </a:r>
            <a:r>
              <a:rPr lang="de-DE" sz="1600" i="1" dirty="0"/>
              <a:t> </a:t>
            </a:r>
            <a:r>
              <a:rPr lang="de-DE" sz="1600" i="1" dirty="0" err="1"/>
              <a:t>apparatus</a:t>
            </a:r>
            <a:r>
              <a:rPr lang="de-DE" sz="1600" i="1" dirty="0"/>
              <a:t>: </a:t>
            </a:r>
            <a:r>
              <a:rPr lang="de-DE" sz="1600" i="1" dirty="0" err="1"/>
              <a:t>enzyme</a:t>
            </a:r>
            <a:r>
              <a:rPr lang="de-DE" sz="1600" i="1" dirty="0"/>
              <a:t> </a:t>
            </a:r>
            <a:r>
              <a:rPr lang="de-DE" sz="1600" i="1" dirty="0" err="1"/>
              <a:t>concentration-dependent</a:t>
            </a:r>
            <a:r>
              <a:rPr lang="de-DE" sz="1600" i="1" dirty="0"/>
              <a:t> </a:t>
            </a:r>
            <a:r>
              <a:rPr lang="de-DE" sz="1600" i="1" dirty="0" err="1"/>
              <a:t>activity</a:t>
            </a:r>
            <a:r>
              <a:rPr lang="de-DE" sz="1600" i="1" dirty="0"/>
              <a:t> </a:t>
            </a:r>
            <a:r>
              <a:rPr lang="de-DE" sz="1600" i="1" dirty="0" err="1"/>
              <a:t>change</a:t>
            </a:r>
            <a:r>
              <a:rPr lang="de-DE" sz="1600" i="1" dirty="0"/>
              <a:t>.</a:t>
            </a:r>
          </a:p>
          <a:p>
            <a:r>
              <a:rPr lang="de-DE" sz="1600" dirty="0" smtClean="0"/>
              <a:t>Nucleic </a:t>
            </a:r>
            <a:r>
              <a:rPr lang="de-DE" sz="1600" dirty="0"/>
              <a:t>Acids Res. </a:t>
            </a:r>
            <a:r>
              <a:rPr lang="de-DE" sz="1600" dirty="0" smtClean="0">
                <a:solidFill>
                  <a:srgbClr val="FF3300"/>
                </a:solidFill>
              </a:rPr>
              <a:t>1981</a:t>
            </a:r>
            <a:r>
              <a:rPr lang="de-DE" sz="1600" dirty="0" smtClean="0"/>
              <a:t>;9:3483.</a:t>
            </a:r>
          </a:p>
          <a:p>
            <a:endParaRPr lang="de-DE" sz="1600" dirty="0" smtClean="0"/>
          </a:p>
          <a:p>
            <a:pPr>
              <a:lnSpc>
                <a:spcPct val="150000"/>
              </a:lnSpc>
            </a:pPr>
            <a:r>
              <a:rPr lang="en-US" sz="2000" dirty="0">
                <a:solidFill>
                  <a:srgbClr val="009900"/>
                </a:solidFill>
              </a:rPr>
              <a:t>The catalytic constants for cleavage of the first and second </a:t>
            </a:r>
            <a:r>
              <a:rPr lang="en-US" sz="2000" dirty="0" smtClean="0">
                <a:solidFill>
                  <a:srgbClr val="009900"/>
                </a:solidFill>
              </a:rPr>
              <a:t>strand have </a:t>
            </a:r>
            <a:r>
              <a:rPr lang="en-US" sz="2000" dirty="0">
                <a:solidFill>
                  <a:srgbClr val="009900"/>
                </a:solidFill>
              </a:rPr>
              <a:t>the same value of 0.35 sec</a:t>
            </a:r>
            <a:r>
              <a:rPr lang="en-US" sz="2000" baseline="30000" dirty="0">
                <a:solidFill>
                  <a:srgbClr val="009900"/>
                </a:solidFill>
              </a:rPr>
              <a:t>-1</a:t>
            </a:r>
            <a:r>
              <a:rPr lang="en-US" sz="2000" dirty="0">
                <a:solidFill>
                  <a:srgbClr val="009900"/>
                </a:solidFill>
              </a:rPr>
              <a:t> </a:t>
            </a:r>
            <a:r>
              <a:rPr lang="en-US" sz="2000" dirty="0" smtClean="0">
                <a:solidFill>
                  <a:srgbClr val="009900"/>
                </a:solidFill>
              </a:rPr>
              <a:t>at 21°C</a:t>
            </a:r>
            <a:endParaRPr lang="de-DE" sz="1600" dirty="0" smtClean="0"/>
          </a:p>
        </p:txBody>
      </p:sp>
      <p:sp>
        <p:nvSpPr>
          <p:cNvPr id="4" name="Titel 3"/>
          <p:cNvSpPr>
            <a:spLocks noGrp="1"/>
          </p:cNvSpPr>
          <p:nvPr>
            <p:ph type="title"/>
          </p:nvPr>
        </p:nvSpPr>
        <p:spPr/>
        <p:txBody>
          <a:bodyPr/>
          <a:lstStyle/>
          <a:p>
            <a:r>
              <a:rPr lang="de-DE" dirty="0" smtClean="0">
                <a:solidFill>
                  <a:srgbClr val="3366FF"/>
                </a:solidFill>
              </a:rPr>
              <a:t>Binding </a:t>
            </a:r>
            <a:r>
              <a:rPr lang="de-DE" dirty="0" err="1" smtClean="0">
                <a:solidFill>
                  <a:srgbClr val="3366FF"/>
                </a:solidFill>
              </a:rPr>
              <a:t>and</a:t>
            </a:r>
            <a:r>
              <a:rPr lang="de-DE" dirty="0" smtClean="0">
                <a:solidFill>
                  <a:srgbClr val="3366FF"/>
                </a:solidFill>
              </a:rPr>
              <a:t> </a:t>
            </a:r>
            <a:r>
              <a:rPr lang="de-DE" dirty="0" err="1" smtClean="0">
                <a:solidFill>
                  <a:srgbClr val="3366FF"/>
                </a:solidFill>
              </a:rPr>
              <a:t>cleavage</a:t>
            </a:r>
            <a:r>
              <a:rPr lang="de-DE" dirty="0" smtClean="0">
                <a:solidFill>
                  <a:srgbClr val="3366FF"/>
                </a:solidFill>
              </a:rPr>
              <a:t> </a:t>
            </a:r>
            <a:r>
              <a:rPr lang="de-DE" dirty="0" err="1" smtClean="0">
                <a:solidFill>
                  <a:srgbClr val="3366FF"/>
                </a:solidFill>
              </a:rPr>
              <a:t>experiments</a:t>
            </a:r>
            <a:endParaRPr lang="de-DE" dirty="0">
              <a:solidFill>
                <a:srgbClr val="3366FF"/>
              </a:solidFill>
            </a:endParaRPr>
          </a:p>
        </p:txBody>
      </p:sp>
    </p:spTree>
    <p:extLst>
      <p:ext uri="{BB962C8B-B14F-4D97-AF65-F5344CB8AC3E}">
        <p14:creationId xmlns:p14="http://schemas.microsoft.com/office/powerpoint/2010/main" val="1719794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solidFill>
                  <a:srgbClr val="3366FF"/>
                </a:solidFill>
              </a:rPr>
              <a:t>Probing</a:t>
            </a:r>
            <a:r>
              <a:rPr lang="de-DE" dirty="0" smtClean="0">
                <a:solidFill>
                  <a:srgbClr val="3366FF"/>
                </a:solidFill>
              </a:rPr>
              <a:t> </a:t>
            </a:r>
            <a:r>
              <a:rPr lang="de-DE" dirty="0" err="1" smtClean="0">
                <a:solidFill>
                  <a:srgbClr val="3366FF"/>
                </a:solidFill>
              </a:rPr>
              <a:t>the</a:t>
            </a:r>
            <a:r>
              <a:rPr lang="de-DE" dirty="0" smtClean="0">
                <a:solidFill>
                  <a:srgbClr val="3366FF"/>
                </a:solidFill>
              </a:rPr>
              <a:t> protein-DNA </a:t>
            </a:r>
            <a:r>
              <a:rPr lang="de-DE" dirty="0" err="1" smtClean="0">
                <a:solidFill>
                  <a:srgbClr val="3366FF"/>
                </a:solidFill>
              </a:rPr>
              <a:t>interface</a:t>
            </a:r>
            <a:r>
              <a:rPr lang="de-DE" dirty="0" smtClean="0">
                <a:solidFill>
                  <a:srgbClr val="3366FF"/>
                </a:solidFill>
              </a:rPr>
              <a:t> I</a:t>
            </a:r>
            <a:endParaRPr lang="de-DE" dirty="0">
              <a:solidFill>
                <a:srgbClr val="3366FF"/>
              </a:solidFill>
            </a:endParaRPr>
          </a:p>
        </p:txBody>
      </p:sp>
      <p:sp>
        <p:nvSpPr>
          <p:cNvPr id="5" name="Inhaltsplatzhalter 4"/>
          <p:cNvSpPr>
            <a:spLocks noGrp="1"/>
          </p:cNvSpPr>
          <p:nvPr>
            <p:ph idx="1"/>
          </p:nvPr>
        </p:nvSpPr>
        <p:spPr>
          <a:xfrm>
            <a:off x="457200" y="1381832"/>
            <a:ext cx="8229600" cy="4781550"/>
          </a:xfrm>
        </p:spPr>
        <p:txBody>
          <a:bodyPr/>
          <a:lstStyle/>
          <a:p>
            <a:pPr marL="0" indent="0">
              <a:lnSpc>
                <a:spcPct val="150000"/>
              </a:lnSpc>
              <a:buNone/>
            </a:pPr>
            <a:r>
              <a:rPr lang="de-DE" sz="2000" dirty="0" err="1" smtClean="0"/>
              <a:t>With</a:t>
            </a:r>
            <a:r>
              <a:rPr lang="de-DE" sz="2000" dirty="0" smtClean="0"/>
              <a:t> </a:t>
            </a:r>
            <a:r>
              <a:rPr lang="de-DE" sz="2000" dirty="0" err="1" smtClean="0"/>
              <a:t>synthetic</a:t>
            </a:r>
            <a:r>
              <a:rPr lang="de-DE" sz="2000" dirty="0" smtClean="0"/>
              <a:t> </a:t>
            </a:r>
            <a:r>
              <a:rPr lang="de-DE" sz="2000" dirty="0" err="1" smtClean="0"/>
              <a:t>oligonucleotides</a:t>
            </a:r>
            <a:r>
              <a:rPr lang="de-DE" sz="2000" dirty="0" smtClean="0"/>
              <a:t> </a:t>
            </a:r>
            <a:r>
              <a:rPr lang="de-DE" sz="2000" dirty="0" err="1" smtClean="0"/>
              <a:t>containing</a:t>
            </a:r>
            <a:r>
              <a:rPr lang="de-DE" sz="2000" dirty="0" smtClean="0"/>
              <a:t> </a:t>
            </a:r>
            <a:r>
              <a:rPr lang="de-DE" sz="2000" dirty="0" err="1" smtClean="0"/>
              <a:t>modified</a:t>
            </a:r>
            <a:r>
              <a:rPr lang="de-DE" sz="2000" dirty="0" smtClean="0"/>
              <a:t> </a:t>
            </a:r>
            <a:r>
              <a:rPr lang="de-DE" sz="2000" dirty="0" err="1" smtClean="0"/>
              <a:t>bases</a:t>
            </a:r>
            <a:r>
              <a:rPr lang="de-DE" sz="2000" dirty="0" smtClean="0"/>
              <a:t> </a:t>
            </a:r>
            <a:r>
              <a:rPr lang="de-DE" sz="2000" dirty="0" err="1" smtClean="0"/>
              <a:t>structural</a:t>
            </a:r>
            <a:r>
              <a:rPr lang="de-DE" sz="2000" dirty="0" smtClean="0"/>
              <a:t> </a:t>
            </a:r>
            <a:r>
              <a:rPr lang="de-DE" sz="2000" dirty="0" err="1"/>
              <a:t>elements</a:t>
            </a:r>
            <a:r>
              <a:rPr lang="de-DE" sz="2000" dirty="0"/>
              <a:t> </a:t>
            </a:r>
            <a:r>
              <a:rPr lang="de-DE" sz="2000" dirty="0" err="1"/>
              <a:t>required</a:t>
            </a:r>
            <a:r>
              <a:rPr lang="de-DE" sz="2000" dirty="0"/>
              <a:t> </a:t>
            </a:r>
            <a:r>
              <a:rPr lang="de-DE" sz="2000" dirty="0" err="1"/>
              <a:t>for</a:t>
            </a:r>
            <a:r>
              <a:rPr lang="de-DE" sz="2000" dirty="0"/>
              <a:t> </a:t>
            </a:r>
            <a:r>
              <a:rPr lang="de-DE" sz="2000" dirty="0" err="1"/>
              <a:t>the</a:t>
            </a:r>
            <a:r>
              <a:rPr lang="de-DE" sz="2000" dirty="0"/>
              <a:t> </a:t>
            </a:r>
            <a:r>
              <a:rPr lang="de-DE" sz="2000" dirty="0" err="1"/>
              <a:t>recognition</a:t>
            </a:r>
            <a:r>
              <a:rPr lang="de-DE" sz="2000" dirty="0"/>
              <a:t> </a:t>
            </a:r>
            <a:r>
              <a:rPr lang="de-DE" sz="2000" dirty="0" err="1" smtClean="0"/>
              <a:t>process</a:t>
            </a:r>
            <a:r>
              <a:rPr lang="de-DE" sz="2000" dirty="0" smtClean="0"/>
              <a:t> </a:t>
            </a:r>
            <a:r>
              <a:rPr lang="de-DE" sz="2000" dirty="0" err="1" smtClean="0"/>
              <a:t>were</a:t>
            </a:r>
            <a:r>
              <a:rPr lang="de-DE" sz="2000" dirty="0" smtClean="0"/>
              <a:t> </a:t>
            </a:r>
            <a:r>
              <a:rPr lang="de-DE" sz="2000" dirty="0" err="1" smtClean="0"/>
              <a:t>identified</a:t>
            </a:r>
            <a:r>
              <a:rPr lang="de-DE" sz="2000" dirty="0" smtClean="0"/>
              <a:t>. </a:t>
            </a:r>
          </a:p>
          <a:p>
            <a:pPr marL="0" indent="0">
              <a:buNone/>
            </a:pPr>
            <a:r>
              <a:rPr lang="de-DE" sz="1600" dirty="0" err="1" smtClean="0"/>
              <a:t>Fliess</a:t>
            </a:r>
            <a:r>
              <a:rPr lang="de-DE" sz="1600" dirty="0" smtClean="0"/>
              <a:t> </a:t>
            </a:r>
            <a:r>
              <a:rPr lang="de-DE" sz="1600" dirty="0"/>
              <a:t>A, Wolfes H, Rosenthal A, </a:t>
            </a:r>
            <a:r>
              <a:rPr lang="de-DE" sz="1600" dirty="0" err="1"/>
              <a:t>Schwellnus</a:t>
            </a:r>
            <a:r>
              <a:rPr lang="de-DE" sz="1600" dirty="0"/>
              <a:t> K, Blöcker H, Frank R, Pingoud A.</a:t>
            </a:r>
          </a:p>
          <a:p>
            <a:pPr marL="0" indent="0">
              <a:buNone/>
            </a:pPr>
            <a:r>
              <a:rPr lang="de-DE" sz="1600" dirty="0" err="1" smtClean="0"/>
              <a:t>Role</a:t>
            </a:r>
            <a:r>
              <a:rPr lang="de-DE" sz="1600" dirty="0" smtClean="0"/>
              <a:t> </a:t>
            </a:r>
            <a:r>
              <a:rPr lang="de-DE" sz="1600" dirty="0" err="1"/>
              <a:t>of</a:t>
            </a:r>
            <a:r>
              <a:rPr lang="de-DE" sz="1600" dirty="0"/>
              <a:t> </a:t>
            </a:r>
            <a:r>
              <a:rPr lang="de-DE" sz="1600" dirty="0" err="1"/>
              <a:t>thymidine</a:t>
            </a:r>
            <a:r>
              <a:rPr lang="de-DE" sz="1600" dirty="0"/>
              <a:t> </a:t>
            </a:r>
            <a:r>
              <a:rPr lang="de-DE" sz="1600" dirty="0" err="1"/>
              <a:t>residues</a:t>
            </a:r>
            <a:r>
              <a:rPr lang="de-DE" sz="1600" dirty="0"/>
              <a:t> in DNA </a:t>
            </a:r>
            <a:r>
              <a:rPr lang="de-DE" sz="1600" dirty="0" err="1"/>
              <a:t>recognition</a:t>
            </a:r>
            <a:r>
              <a:rPr lang="de-DE" sz="1600" dirty="0"/>
              <a:t> </a:t>
            </a:r>
            <a:r>
              <a:rPr lang="de-DE" sz="1600" dirty="0" err="1"/>
              <a:t>by</a:t>
            </a:r>
            <a:r>
              <a:rPr lang="de-DE" sz="1600" dirty="0"/>
              <a:t> </a:t>
            </a:r>
            <a:r>
              <a:rPr lang="de-DE" sz="1600" dirty="0" err="1"/>
              <a:t>the</a:t>
            </a:r>
            <a:r>
              <a:rPr lang="de-DE" sz="1600" dirty="0"/>
              <a:t> </a:t>
            </a:r>
            <a:r>
              <a:rPr lang="de-DE" sz="1600" dirty="0" err="1"/>
              <a:t>EcoRI</a:t>
            </a:r>
            <a:r>
              <a:rPr lang="de-DE" sz="1600" dirty="0"/>
              <a:t> </a:t>
            </a:r>
            <a:r>
              <a:rPr lang="de-DE" sz="1600" dirty="0" err="1"/>
              <a:t>and</a:t>
            </a:r>
            <a:r>
              <a:rPr lang="de-DE" sz="1600" dirty="0"/>
              <a:t> </a:t>
            </a:r>
            <a:r>
              <a:rPr lang="de-DE" sz="1600" dirty="0" err="1"/>
              <a:t>EcoRV</a:t>
            </a:r>
            <a:r>
              <a:rPr lang="de-DE" sz="1600" dirty="0"/>
              <a:t> </a:t>
            </a:r>
            <a:r>
              <a:rPr lang="de-DE" sz="1600" dirty="0" err="1"/>
              <a:t>restriction</a:t>
            </a:r>
            <a:r>
              <a:rPr lang="de-DE" sz="1600" dirty="0"/>
              <a:t> </a:t>
            </a:r>
            <a:r>
              <a:rPr lang="de-DE" sz="1600" dirty="0" err="1"/>
              <a:t>endonucleases</a:t>
            </a:r>
            <a:r>
              <a:rPr lang="de-DE" sz="1600" dirty="0"/>
              <a:t>.</a:t>
            </a:r>
          </a:p>
          <a:p>
            <a:pPr marL="0" indent="0">
              <a:buNone/>
            </a:pPr>
            <a:r>
              <a:rPr lang="de-DE" sz="1600" dirty="0" smtClean="0"/>
              <a:t>Nucleic </a:t>
            </a:r>
            <a:r>
              <a:rPr lang="de-DE" sz="1600" dirty="0"/>
              <a:t>Acids Res. </a:t>
            </a:r>
            <a:r>
              <a:rPr lang="de-DE" sz="1600" dirty="0" smtClean="0">
                <a:solidFill>
                  <a:srgbClr val="FF0000"/>
                </a:solidFill>
              </a:rPr>
              <a:t>1986</a:t>
            </a:r>
            <a:r>
              <a:rPr lang="de-DE" sz="1600" dirty="0" smtClean="0"/>
              <a:t>;14:3463</a:t>
            </a:r>
          </a:p>
          <a:p>
            <a:pPr marL="0" indent="0">
              <a:buNone/>
            </a:pPr>
            <a:endParaRPr lang="de-DE" sz="1600" dirty="0"/>
          </a:p>
          <a:p>
            <a:pPr marL="0" indent="0">
              <a:lnSpc>
                <a:spcPct val="150000"/>
              </a:lnSpc>
              <a:buNone/>
            </a:pPr>
            <a:r>
              <a:rPr lang="de-DE" sz="2000" dirty="0" err="1" smtClean="0">
                <a:solidFill>
                  <a:srgbClr val="009900"/>
                </a:solidFill>
              </a:rPr>
              <a:t>Similar</a:t>
            </a:r>
            <a:r>
              <a:rPr lang="de-DE" sz="2000" dirty="0" smtClean="0">
                <a:solidFill>
                  <a:srgbClr val="009900"/>
                </a:solidFill>
              </a:rPr>
              <a:t> </a:t>
            </a:r>
            <a:r>
              <a:rPr lang="de-DE" sz="2000" dirty="0" err="1" smtClean="0">
                <a:solidFill>
                  <a:srgbClr val="009900"/>
                </a:solidFill>
              </a:rPr>
              <a:t>experiments</a:t>
            </a:r>
            <a:r>
              <a:rPr lang="de-DE" sz="2000" dirty="0" smtClean="0">
                <a:solidFill>
                  <a:srgbClr val="009900"/>
                </a:solidFill>
              </a:rPr>
              <a:t> </a:t>
            </a:r>
            <a:r>
              <a:rPr lang="de-DE" sz="2000" dirty="0" err="1" smtClean="0">
                <a:solidFill>
                  <a:srgbClr val="009900"/>
                </a:solidFill>
              </a:rPr>
              <a:t>showed</a:t>
            </a:r>
            <a:r>
              <a:rPr lang="de-DE" sz="2000" dirty="0" smtClean="0">
                <a:solidFill>
                  <a:srgbClr val="009900"/>
                </a:solidFill>
              </a:rPr>
              <a:t>, </a:t>
            </a:r>
            <a:r>
              <a:rPr lang="de-DE" sz="2000" dirty="0" err="1" smtClean="0">
                <a:solidFill>
                  <a:srgbClr val="009900"/>
                </a:solidFill>
              </a:rPr>
              <a:t>that</a:t>
            </a:r>
            <a:r>
              <a:rPr lang="de-DE" sz="2000" dirty="0" smtClean="0">
                <a:solidFill>
                  <a:srgbClr val="009900"/>
                </a:solidFill>
              </a:rPr>
              <a:t> </a:t>
            </a:r>
            <a:r>
              <a:rPr lang="de-DE" sz="2000" dirty="0" err="1" smtClean="0">
                <a:solidFill>
                  <a:srgbClr val="009900"/>
                </a:solidFill>
              </a:rPr>
              <a:t>the</a:t>
            </a:r>
            <a:r>
              <a:rPr lang="de-DE" sz="2000" dirty="0" smtClean="0">
                <a:solidFill>
                  <a:srgbClr val="009900"/>
                </a:solidFill>
              </a:rPr>
              <a:t> </a:t>
            </a:r>
            <a:r>
              <a:rPr lang="de-DE" sz="2000" dirty="0" err="1" smtClean="0">
                <a:solidFill>
                  <a:srgbClr val="009900"/>
                </a:solidFill>
              </a:rPr>
              <a:t>isoschizomers</a:t>
            </a:r>
            <a:r>
              <a:rPr lang="de-DE" sz="2000" dirty="0" smtClean="0">
                <a:solidFill>
                  <a:srgbClr val="009900"/>
                </a:solidFill>
              </a:rPr>
              <a:t> </a:t>
            </a:r>
            <a:r>
              <a:rPr lang="de-DE" sz="2000" dirty="0" err="1" smtClean="0">
                <a:solidFill>
                  <a:srgbClr val="009900"/>
                </a:solidFill>
              </a:rPr>
              <a:t>HaeIII</a:t>
            </a:r>
            <a:r>
              <a:rPr lang="de-DE" sz="2000" dirty="0">
                <a:solidFill>
                  <a:srgbClr val="009900"/>
                </a:solidFill>
              </a:rPr>
              <a:t>, </a:t>
            </a:r>
            <a:r>
              <a:rPr lang="de-DE" sz="2000" dirty="0" err="1">
                <a:solidFill>
                  <a:srgbClr val="009900"/>
                </a:solidFill>
              </a:rPr>
              <a:t>BspRI</a:t>
            </a:r>
            <a:r>
              <a:rPr lang="de-DE" sz="2000" dirty="0">
                <a:solidFill>
                  <a:srgbClr val="009900"/>
                </a:solidFill>
              </a:rPr>
              <a:t> </a:t>
            </a:r>
            <a:r>
              <a:rPr lang="de-DE" sz="2000" dirty="0" err="1">
                <a:solidFill>
                  <a:srgbClr val="009900"/>
                </a:solidFill>
              </a:rPr>
              <a:t>and</a:t>
            </a:r>
            <a:r>
              <a:rPr lang="de-DE" sz="2000" dirty="0">
                <a:solidFill>
                  <a:srgbClr val="009900"/>
                </a:solidFill>
              </a:rPr>
              <a:t> </a:t>
            </a:r>
            <a:r>
              <a:rPr lang="de-DE" sz="2000" dirty="0" err="1" smtClean="0">
                <a:solidFill>
                  <a:srgbClr val="009900"/>
                </a:solidFill>
              </a:rPr>
              <a:t>BsuRI</a:t>
            </a:r>
            <a:r>
              <a:rPr lang="de-DE" sz="2000" dirty="0" smtClean="0">
                <a:solidFill>
                  <a:srgbClr val="009900"/>
                </a:solidFill>
              </a:rPr>
              <a:t> </a:t>
            </a:r>
            <a:r>
              <a:rPr lang="de-DE" sz="2000" dirty="0" err="1" smtClean="0">
                <a:solidFill>
                  <a:srgbClr val="009900"/>
                </a:solidFill>
              </a:rPr>
              <a:t>have</a:t>
            </a:r>
            <a:r>
              <a:rPr lang="de-DE" sz="2000" dirty="0" smtClean="0">
                <a:solidFill>
                  <a:srgbClr val="009900"/>
                </a:solidFill>
              </a:rPr>
              <a:t> different </a:t>
            </a:r>
            <a:r>
              <a:rPr lang="de-DE" sz="2000" dirty="0" err="1" smtClean="0">
                <a:solidFill>
                  <a:srgbClr val="009900"/>
                </a:solidFill>
              </a:rPr>
              <a:t>substrate</a:t>
            </a:r>
            <a:r>
              <a:rPr lang="de-DE" sz="2000" dirty="0" smtClean="0">
                <a:solidFill>
                  <a:srgbClr val="009900"/>
                </a:solidFill>
              </a:rPr>
              <a:t> </a:t>
            </a:r>
            <a:r>
              <a:rPr lang="de-DE" sz="2000" dirty="0" err="1" smtClean="0">
                <a:solidFill>
                  <a:srgbClr val="009900"/>
                </a:solidFill>
              </a:rPr>
              <a:t>requirements</a:t>
            </a:r>
            <a:r>
              <a:rPr lang="de-DE" sz="2000" dirty="0" smtClean="0"/>
              <a:t>.</a:t>
            </a:r>
          </a:p>
          <a:p>
            <a:pPr marL="0" indent="0">
              <a:buNone/>
            </a:pPr>
            <a:r>
              <a:rPr lang="de-DE" sz="1600" dirty="0" smtClean="0"/>
              <a:t>Wolfes </a:t>
            </a:r>
            <a:r>
              <a:rPr lang="de-DE" sz="1600" dirty="0"/>
              <a:t>H, </a:t>
            </a:r>
            <a:r>
              <a:rPr lang="de-DE" sz="1600" dirty="0" err="1"/>
              <a:t>Fliess</a:t>
            </a:r>
            <a:r>
              <a:rPr lang="de-DE" sz="1600" dirty="0"/>
              <a:t> A, Pingoud </a:t>
            </a:r>
            <a:r>
              <a:rPr lang="de-DE" sz="1600" dirty="0" smtClean="0"/>
              <a:t>A.</a:t>
            </a:r>
          </a:p>
          <a:p>
            <a:pPr marL="0" indent="0">
              <a:buNone/>
            </a:pPr>
            <a:r>
              <a:rPr lang="de-DE" sz="1600" i="1" dirty="0" smtClean="0"/>
              <a:t>A </a:t>
            </a:r>
            <a:r>
              <a:rPr lang="de-DE" sz="1600" i="1" dirty="0" err="1"/>
              <a:t>comparison</a:t>
            </a:r>
            <a:r>
              <a:rPr lang="de-DE" sz="1600" i="1" dirty="0"/>
              <a:t> </a:t>
            </a:r>
            <a:r>
              <a:rPr lang="de-DE" sz="1600" i="1" dirty="0" err="1"/>
              <a:t>of</a:t>
            </a:r>
            <a:r>
              <a:rPr lang="de-DE" sz="1600" i="1" dirty="0"/>
              <a:t> </a:t>
            </a:r>
            <a:r>
              <a:rPr lang="de-DE" sz="1600" i="1" dirty="0" err="1"/>
              <a:t>the</a:t>
            </a:r>
            <a:r>
              <a:rPr lang="de-DE" sz="1600" i="1" dirty="0"/>
              <a:t> </a:t>
            </a:r>
            <a:r>
              <a:rPr lang="de-DE" sz="1600" i="1" dirty="0" err="1"/>
              <a:t>structural</a:t>
            </a:r>
            <a:r>
              <a:rPr lang="de-DE" sz="1600" i="1" dirty="0"/>
              <a:t> </a:t>
            </a:r>
            <a:r>
              <a:rPr lang="de-DE" sz="1600" i="1" dirty="0" err="1"/>
              <a:t>requirements</a:t>
            </a:r>
            <a:r>
              <a:rPr lang="de-DE" sz="1600" i="1" dirty="0"/>
              <a:t> </a:t>
            </a:r>
            <a:r>
              <a:rPr lang="de-DE" sz="1600" i="1" dirty="0" err="1"/>
              <a:t>for</a:t>
            </a:r>
            <a:r>
              <a:rPr lang="de-DE" sz="1600" i="1" dirty="0"/>
              <a:t> DNA </a:t>
            </a:r>
            <a:r>
              <a:rPr lang="de-DE" sz="1600" i="1" dirty="0" err="1"/>
              <a:t>cleavage</a:t>
            </a:r>
            <a:r>
              <a:rPr lang="de-DE" sz="1600" i="1" dirty="0"/>
              <a:t> </a:t>
            </a:r>
            <a:r>
              <a:rPr lang="de-DE" sz="1600" i="1" dirty="0" err="1"/>
              <a:t>by</a:t>
            </a:r>
            <a:r>
              <a:rPr lang="de-DE" sz="1600" i="1" dirty="0"/>
              <a:t> </a:t>
            </a:r>
            <a:r>
              <a:rPr lang="de-DE" sz="1600" i="1" dirty="0" err="1"/>
              <a:t>the</a:t>
            </a:r>
            <a:r>
              <a:rPr lang="de-DE" sz="1600" i="1" dirty="0"/>
              <a:t> </a:t>
            </a:r>
            <a:r>
              <a:rPr lang="de-DE" sz="1600" i="1" dirty="0" err="1"/>
              <a:t>isoschizomers</a:t>
            </a:r>
            <a:r>
              <a:rPr lang="de-DE" sz="1600" i="1" dirty="0"/>
              <a:t> </a:t>
            </a:r>
            <a:r>
              <a:rPr lang="de-DE" sz="1600" i="1" dirty="0" err="1"/>
              <a:t>HaeIII</a:t>
            </a:r>
            <a:r>
              <a:rPr lang="de-DE" sz="1600" i="1" dirty="0"/>
              <a:t>, </a:t>
            </a:r>
            <a:r>
              <a:rPr lang="de-DE" sz="1600" i="1" dirty="0" err="1"/>
              <a:t>BspRI</a:t>
            </a:r>
            <a:r>
              <a:rPr lang="de-DE" sz="1600" i="1" dirty="0"/>
              <a:t> </a:t>
            </a:r>
            <a:r>
              <a:rPr lang="de-DE" sz="1600" i="1" dirty="0" err="1"/>
              <a:t>and</a:t>
            </a:r>
            <a:r>
              <a:rPr lang="de-DE" sz="1600" i="1" dirty="0"/>
              <a:t> </a:t>
            </a:r>
            <a:r>
              <a:rPr lang="de-DE" sz="1600" i="1" dirty="0" err="1" smtClean="0"/>
              <a:t>BsuRI</a:t>
            </a:r>
            <a:r>
              <a:rPr lang="de-DE" sz="1600" i="1" dirty="0" smtClean="0"/>
              <a:t>. </a:t>
            </a:r>
          </a:p>
          <a:p>
            <a:pPr marL="0" indent="0">
              <a:buNone/>
            </a:pPr>
            <a:r>
              <a:rPr lang="de-DE" sz="1600" dirty="0" err="1" smtClean="0"/>
              <a:t>Eur</a:t>
            </a:r>
            <a:r>
              <a:rPr lang="de-DE" sz="1600" dirty="0" smtClean="0"/>
              <a:t> </a:t>
            </a:r>
            <a:r>
              <a:rPr lang="de-DE" sz="1600" dirty="0"/>
              <a:t>J </a:t>
            </a:r>
            <a:r>
              <a:rPr lang="de-DE" sz="1600" dirty="0" err="1"/>
              <a:t>Biochem</a:t>
            </a:r>
            <a:r>
              <a:rPr lang="de-DE" sz="1600" dirty="0"/>
              <a:t>. </a:t>
            </a:r>
            <a:r>
              <a:rPr lang="de-DE" sz="1600" dirty="0" smtClean="0">
                <a:solidFill>
                  <a:srgbClr val="FF3300"/>
                </a:solidFill>
              </a:rPr>
              <a:t>1985</a:t>
            </a:r>
            <a:r>
              <a:rPr lang="de-DE" sz="1600" dirty="0" smtClean="0"/>
              <a:t>;150:105</a:t>
            </a:r>
          </a:p>
          <a:p>
            <a:pPr marL="0" indent="0">
              <a:lnSpc>
                <a:spcPct val="150000"/>
              </a:lnSpc>
              <a:buNone/>
            </a:pPr>
            <a:endParaRPr lang="de-DE" sz="1600" i="1" dirty="0" smtClean="0"/>
          </a:p>
        </p:txBody>
      </p:sp>
    </p:spTree>
    <p:extLst>
      <p:ext uri="{BB962C8B-B14F-4D97-AF65-F5344CB8AC3E}">
        <p14:creationId xmlns:p14="http://schemas.microsoft.com/office/powerpoint/2010/main" val="223269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rgbClr val="3366FF"/>
                </a:solidFill>
              </a:rPr>
              <a:t>Probing</a:t>
            </a:r>
            <a:r>
              <a:rPr lang="de-DE" dirty="0">
                <a:solidFill>
                  <a:srgbClr val="3366FF"/>
                </a:solidFill>
              </a:rPr>
              <a:t> </a:t>
            </a:r>
            <a:r>
              <a:rPr lang="de-DE" dirty="0" err="1">
                <a:solidFill>
                  <a:srgbClr val="3366FF"/>
                </a:solidFill>
              </a:rPr>
              <a:t>the</a:t>
            </a:r>
            <a:r>
              <a:rPr lang="de-DE" dirty="0">
                <a:solidFill>
                  <a:srgbClr val="3366FF"/>
                </a:solidFill>
              </a:rPr>
              <a:t> protein-DNA </a:t>
            </a:r>
            <a:r>
              <a:rPr lang="de-DE" dirty="0" err="1">
                <a:solidFill>
                  <a:srgbClr val="3366FF"/>
                </a:solidFill>
              </a:rPr>
              <a:t>interface</a:t>
            </a:r>
            <a:r>
              <a:rPr lang="de-DE" dirty="0">
                <a:solidFill>
                  <a:srgbClr val="3366FF"/>
                </a:solidFill>
              </a:rPr>
              <a:t> </a:t>
            </a:r>
            <a:r>
              <a:rPr lang="de-DE" dirty="0" smtClean="0">
                <a:solidFill>
                  <a:srgbClr val="3366FF"/>
                </a:solidFill>
              </a:rPr>
              <a:t>II</a:t>
            </a:r>
            <a:endParaRPr lang="de-DE" dirty="0"/>
          </a:p>
        </p:txBody>
      </p:sp>
      <p:sp>
        <p:nvSpPr>
          <p:cNvPr id="3" name="Inhaltsplatzhalter 2"/>
          <p:cNvSpPr>
            <a:spLocks noGrp="1"/>
          </p:cNvSpPr>
          <p:nvPr>
            <p:ph idx="1"/>
          </p:nvPr>
        </p:nvSpPr>
        <p:spPr>
          <a:xfrm>
            <a:off x="457200" y="1422075"/>
            <a:ext cx="8229600" cy="4781550"/>
          </a:xfrm>
        </p:spPr>
        <p:txBody>
          <a:bodyPr/>
          <a:lstStyle/>
          <a:p>
            <a:pPr marL="0" indent="0">
              <a:lnSpc>
                <a:spcPct val="150000"/>
              </a:lnSpc>
              <a:buNone/>
            </a:pPr>
            <a:r>
              <a:rPr lang="de-DE" sz="2000" dirty="0">
                <a:solidFill>
                  <a:srgbClr val="009900"/>
                </a:solidFill>
              </a:rPr>
              <a:t>A </a:t>
            </a:r>
            <a:r>
              <a:rPr lang="de-DE" sz="2000" dirty="0" err="1">
                <a:solidFill>
                  <a:srgbClr val="009900"/>
                </a:solidFill>
              </a:rPr>
              <a:t>BrdU</a:t>
            </a:r>
            <a:r>
              <a:rPr lang="de-DE" sz="2000" dirty="0">
                <a:solidFill>
                  <a:srgbClr val="009900"/>
                </a:solidFill>
              </a:rPr>
              <a:t> </a:t>
            </a:r>
            <a:r>
              <a:rPr lang="de-DE" sz="2000" dirty="0" err="1">
                <a:solidFill>
                  <a:srgbClr val="009900"/>
                </a:solidFill>
              </a:rPr>
              <a:t>containing</a:t>
            </a:r>
            <a:r>
              <a:rPr lang="de-DE" sz="2000" dirty="0">
                <a:solidFill>
                  <a:srgbClr val="009900"/>
                </a:solidFill>
              </a:rPr>
              <a:t> </a:t>
            </a:r>
            <a:r>
              <a:rPr lang="de-DE" sz="2000" dirty="0" err="1">
                <a:solidFill>
                  <a:srgbClr val="009900"/>
                </a:solidFill>
              </a:rPr>
              <a:t>oligonucleotide</a:t>
            </a:r>
            <a:r>
              <a:rPr lang="de-DE" sz="2000" dirty="0">
                <a:solidFill>
                  <a:srgbClr val="009900"/>
                </a:solidFill>
              </a:rPr>
              <a:t> </a:t>
            </a:r>
            <a:r>
              <a:rPr lang="de-DE" sz="2000" dirty="0" err="1">
                <a:solidFill>
                  <a:srgbClr val="009900"/>
                </a:solidFill>
              </a:rPr>
              <a:t>could</a:t>
            </a:r>
            <a:r>
              <a:rPr lang="de-DE" sz="2000" dirty="0">
                <a:solidFill>
                  <a:srgbClr val="009900"/>
                </a:solidFill>
              </a:rPr>
              <a:t> </a:t>
            </a:r>
            <a:r>
              <a:rPr lang="de-DE" sz="2000" dirty="0" err="1">
                <a:solidFill>
                  <a:srgbClr val="009900"/>
                </a:solidFill>
              </a:rPr>
              <a:t>be</a:t>
            </a:r>
            <a:r>
              <a:rPr lang="de-DE" sz="2000" dirty="0">
                <a:solidFill>
                  <a:srgbClr val="009900"/>
                </a:solidFill>
              </a:rPr>
              <a:t> </a:t>
            </a:r>
            <a:r>
              <a:rPr lang="de-DE" sz="2000" dirty="0" err="1" smtClean="0">
                <a:solidFill>
                  <a:srgbClr val="009900"/>
                </a:solidFill>
              </a:rPr>
              <a:t>cross-linked</a:t>
            </a:r>
            <a:r>
              <a:rPr lang="de-DE" sz="2000" dirty="0" smtClean="0">
                <a:solidFill>
                  <a:srgbClr val="009900"/>
                </a:solidFill>
              </a:rPr>
              <a:t> </a:t>
            </a:r>
            <a:r>
              <a:rPr lang="de-DE" sz="2000" dirty="0" err="1">
                <a:solidFill>
                  <a:srgbClr val="009900"/>
                </a:solidFill>
              </a:rPr>
              <a:t>to</a:t>
            </a:r>
            <a:r>
              <a:rPr lang="de-DE" sz="2000" dirty="0">
                <a:solidFill>
                  <a:srgbClr val="009900"/>
                </a:solidFill>
              </a:rPr>
              <a:t> Met-137 in </a:t>
            </a:r>
            <a:r>
              <a:rPr lang="de-DE" sz="2000" dirty="0" err="1">
                <a:solidFill>
                  <a:srgbClr val="009900"/>
                </a:solidFill>
              </a:rPr>
              <a:t>EcoRI</a:t>
            </a:r>
            <a:r>
              <a:rPr lang="de-DE" sz="2000" dirty="0">
                <a:solidFill>
                  <a:srgbClr val="009900"/>
                </a:solidFill>
              </a:rPr>
              <a:t>, </a:t>
            </a:r>
            <a:r>
              <a:rPr lang="de-DE" sz="2000" dirty="0" err="1">
                <a:solidFill>
                  <a:srgbClr val="009900"/>
                </a:solidFill>
              </a:rPr>
              <a:t>thereby</a:t>
            </a:r>
            <a:r>
              <a:rPr lang="de-DE" sz="2000" dirty="0">
                <a:solidFill>
                  <a:srgbClr val="009900"/>
                </a:solidFill>
              </a:rPr>
              <a:t> </a:t>
            </a:r>
            <a:r>
              <a:rPr lang="de-DE" sz="2000" dirty="0" err="1">
                <a:solidFill>
                  <a:srgbClr val="009900"/>
                </a:solidFill>
              </a:rPr>
              <a:t>identifying</a:t>
            </a:r>
            <a:r>
              <a:rPr lang="de-DE" sz="2000" dirty="0">
                <a:solidFill>
                  <a:srgbClr val="009900"/>
                </a:solidFill>
              </a:rPr>
              <a:t> a </a:t>
            </a:r>
            <a:r>
              <a:rPr lang="de-DE" sz="2000" dirty="0" err="1">
                <a:solidFill>
                  <a:srgbClr val="009900"/>
                </a:solidFill>
              </a:rPr>
              <a:t>base-specific</a:t>
            </a:r>
            <a:r>
              <a:rPr lang="de-DE" sz="2000" dirty="0">
                <a:solidFill>
                  <a:srgbClr val="009900"/>
                </a:solidFill>
              </a:rPr>
              <a:t> </a:t>
            </a:r>
            <a:r>
              <a:rPr lang="de-DE" sz="2000" dirty="0" err="1" smtClean="0">
                <a:solidFill>
                  <a:srgbClr val="009900"/>
                </a:solidFill>
              </a:rPr>
              <a:t>contact</a:t>
            </a:r>
            <a:endParaRPr lang="de-DE" sz="2000" dirty="0" smtClean="0">
              <a:solidFill>
                <a:srgbClr val="009900"/>
              </a:solidFill>
            </a:endParaRPr>
          </a:p>
          <a:p>
            <a:pPr marL="0" indent="0">
              <a:lnSpc>
                <a:spcPct val="150000"/>
              </a:lnSpc>
              <a:buNone/>
            </a:pPr>
            <a:endParaRPr lang="de-DE" sz="2000" dirty="0" smtClean="0"/>
          </a:p>
          <a:p>
            <a:pPr marL="0" indent="0">
              <a:buNone/>
            </a:pPr>
            <a:r>
              <a:rPr lang="de-DE" sz="1600" dirty="0" smtClean="0"/>
              <a:t>Wolfes </a:t>
            </a:r>
            <a:r>
              <a:rPr lang="de-DE" sz="1600" dirty="0"/>
              <a:t>H, </a:t>
            </a:r>
            <a:r>
              <a:rPr lang="de-DE" sz="1600" dirty="0" err="1"/>
              <a:t>Fliess</a:t>
            </a:r>
            <a:r>
              <a:rPr lang="de-DE" sz="1600" dirty="0"/>
              <a:t> A, Winkler F, Pingoud A.</a:t>
            </a:r>
          </a:p>
          <a:p>
            <a:pPr marL="0" indent="0">
              <a:buNone/>
            </a:pPr>
            <a:r>
              <a:rPr lang="de-DE" sz="1600" i="1" dirty="0" smtClean="0"/>
              <a:t>Cross-</a:t>
            </a:r>
            <a:r>
              <a:rPr lang="de-DE" sz="1600" i="1" dirty="0" err="1" smtClean="0"/>
              <a:t>linking</a:t>
            </a:r>
            <a:r>
              <a:rPr lang="de-DE" sz="1600" i="1" dirty="0" smtClean="0"/>
              <a:t> </a:t>
            </a:r>
            <a:r>
              <a:rPr lang="de-DE" sz="1600" i="1" dirty="0" err="1"/>
              <a:t>of</a:t>
            </a:r>
            <a:r>
              <a:rPr lang="de-DE" sz="1600" i="1" dirty="0"/>
              <a:t> </a:t>
            </a:r>
            <a:r>
              <a:rPr lang="de-DE" sz="1600" i="1" dirty="0" err="1"/>
              <a:t>bromodeoxyuridine-substituted</a:t>
            </a:r>
            <a:r>
              <a:rPr lang="de-DE" sz="1600" i="1" dirty="0"/>
              <a:t> </a:t>
            </a:r>
            <a:r>
              <a:rPr lang="de-DE" sz="1600" i="1" dirty="0" err="1"/>
              <a:t>oligonucleotides</a:t>
            </a:r>
            <a:r>
              <a:rPr lang="de-DE" sz="1600" i="1" dirty="0"/>
              <a:t> </a:t>
            </a:r>
            <a:r>
              <a:rPr lang="de-DE" sz="1600" i="1" dirty="0" err="1"/>
              <a:t>to</a:t>
            </a:r>
            <a:r>
              <a:rPr lang="de-DE" sz="1600" i="1" dirty="0"/>
              <a:t> </a:t>
            </a:r>
            <a:r>
              <a:rPr lang="de-DE" sz="1600" i="1" dirty="0" err="1"/>
              <a:t>the</a:t>
            </a:r>
            <a:r>
              <a:rPr lang="de-DE" sz="1600" i="1" dirty="0"/>
              <a:t> </a:t>
            </a:r>
            <a:r>
              <a:rPr lang="de-DE" sz="1600" i="1" dirty="0" err="1"/>
              <a:t>EcoRI</a:t>
            </a:r>
            <a:r>
              <a:rPr lang="de-DE" sz="1600" i="1" dirty="0"/>
              <a:t> </a:t>
            </a:r>
            <a:r>
              <a:rPr lang="de-DE" sz="1600" i="1" dirty="0" err="1"/>
              <a:t>and</a:t>
            </a:r>
            <a:r>
              <a:rPr lang="de-DE" sz="1600" i="1" dirty="0"/>
              <a:t> </a:t>
            </a:r>
            <a:r>
              <a:rPr lang="de-DE" sz="1600" i="1" dirty="0" err="1"/>
              <a:t>EcoRV</a:t>
            </a:r>
            <a:r>
              <a:rPr lang="de-DE" sz="1600" i="1" dirty="0"/>
              <a:t> </a:t>
            </a:r>
            <a:r>
              <a:rPr lang="de-DE" sz="1600" i="1" dirty="0" err="1"/>
              <a:t>restriction</a:t>
            </a:r>
            <a:r>
              <a:rPr lang="de-DE" sz="1600" i="1" dirty="0"/>
              <a:t> </a:t>
            </a:r>
            <a:r>
              <a:rPr lang="de-DE" sz="1600" i="1" dirty="0" err="1"/>
              <a:t>endonucleases</a:t>
            </a:r>
            <a:r>
              <a:rPr lang="de-DE" sz="1600" i="1" dirty="0"/>
              <a:t>.</a:t>
            </a:r>
          </a:p>
          <a:p>
            <a:pPr marL="0" indent="0">
              <a:buNone/>
            </a:pPr>
            <a:r>
              <a:rPr lang="de-DE" sz="1600" dirty="0" err="1" smtClean="0"/>
              <a:t>Eur</a:t>
            </a:r>
            <a:r>
              <a:rPr lang="de-DE" sz="1600" dirty="0" smtClean="0"/>
              <a:t> </a:t>
            </a:r>
            <a:r>
              <a:rPr lang="de-DE" sz="1600" dirty="0"/>
              <a:t>J </a:t>
            </a:r>
            <a:r>
              <a:rPr lang="de-DE" sz="1600" dirty="0" err="1"/>
              <a:t>Biochem</a:t>
            </a:r>
            <a:r>
              <a:rPr lang="de-DE" sz="1600" dirty="0"/>
              <a:t>. </a:t>
            </a:r>
            <a:r>
              <a:rPr lang="de-DE" sz="1600" dirty="0" smtClean="0">
                <a:solidFill>
                  <a:srgbClr val="FF0000"/>
                </a:solidFill>
              </a:rPr>
              <a:t>1986</a:t>
            </a:r>
            <a:r>
              <a:rPr lang="de-DE" sz="1600" dirty="0" smtClean="0"/>
              <a:t>;159:267.</a:t>
            </a:r>
          </a:p>
          <a:p>
            <a:pPr marL="0" indent="0">
              <a:lnSpc>
                <a:spcPct val="150000"/>
              </a:lnSpc>
              <a:buNone/>
            </a:pPr>
            <a:endParaRPr lang="de-DE" sz="1600" dirty="0"/>
          </a:p>
          <a:p>
            <a:pPr marL="0" indent="0">
              <a:lnSpc>
                <a:spcPct val="150000"/>
              </a:lnSpc>
              <a:buNone/>
            </a:pPr>
            <a:r>
              <a:rPr lang="de-DE" sz="2000" dirty="0" err="1" smtClean="0"/>
              <a:t>With</a:t>
            </a:r>
            <a:r>
              <a:rPr lang="de-DE" sz="2000" dirty="0" smtClean="0"/>
              <a:t> </a:t>
            </a:r>
            <a:r>
              <a:rPr lang="de-DE" sz="2000" dirty="0" err="1" smtClean="0"/>
              <a:t>similar</a:t>
            </a:r>
            <a:r>
              <a:rPr lang="de-DE" sz="2000" dirty="0" smtClean="0"/>
              <a:t> </a:t>
            </a:r>
            <a:r>
              <a:rPr lang="de-DE" sz="2000" dirty="0" err="1" smtClean="0"/>
              <a:t>cross-linking</a:t>
            </a:r>
            <a:r>
              <a:rPr lang="de-DE" sz="2000" dirty="0" smtClean="0"/>
              <a:t> </a:t>
            </a:r>
            <a:r>
              <a:rPr lang="de-DE" sz="2000" dirty="0" err="1" smtClean="0"/>
              <a:t>techniques</a:t>
            </a:r>
            <a:r>
              <a:rPr lang="de-DE" sz="2000" dirty="0" smtClean="0"/>
              <a:t> </a:t>
            </a:r>
            <a:r>
              <a:rPr lang="de-DE" sz="2000" dirty="0" err="1" smtClean="0"/>
              <a:t>and</a:t>
            </a:r>
            <a:r>
              <a:rPr lang="de-DE" sz="2000" dirty="0" smtClean="0"/>
              <a:t> </a:t>
            </a:r>
            <a:r>
              <a:rPr lang="de-DE" sz="2000" dirty="0" err="1" smtClean="0"/>
              <a:t>mutagenesis</a:t>
            </a:r>
            <a:r>
              <a:rPr lang="de-DE" sz="2000" dirty="0" smtClean="0"/>
              <a:t>, </a:t>
            </a:r>
            <a:r>
              <a:rPr lang="de-DE" sz="2000" dirty="0" err="1" smtClean="0"/>
              <a:t>which</a:t>
            </a:r>
            <a:r>
              <a:rPr lang="de-DE" sz="2000" dirty="0" smtClean="0"/>
              <a:t>  </a:t>
            </a:r>
            <a:r>
              <a:rPr lang="de-DE" sz="2000" dirty="0" err="1" smtClean="0"/>
              <a:t>identified</a:t>
            </a:r>
            <a:r>
              <a:rPr lang="de-DE" sz="2000" dirty="0" smtClean="0"/>
              <a:t> </a:t>
            </a:r>
            <a:r>
              <a:rPr lang="de-DE" sz="2000" dirty="0" err="1" smtClean="0"/>
              <a:t>base</a:t>
            </a:r>
            <a:r>
              <a:rPr lang="de-DE" sz="2000" dirty="0" smtClean="0"/>
              <a:t> </a:t>
            </a:r>
            <a:r>
              <a:rPr lang="de-DE" sz="2000" dirty="0" err="1" smtClean="0"/>
              <a:t>specific</a:t>
            </a:r>
            <a:r>
              <a:rPr lang="de-DE" sz="2000" dirty="0" smtClean="0"/>
              <a:t> </a:t>
            </a:r>
            <a:r>
              <a:rPr lang="de-DE" sz="2000" dirty="0" err="1" smtClean="0"/>
              <a:t>contacts</a:t>
            </a:r>
            <a:r>
              <a:rPr lang="de-DE" sz="2000" dirty="0" smtClean="0"/>
              <a:t>, </a:t>
            </a:r>
            <a:r>
              <a:rPr lang="de-DE" sz="2000" dirty="0" err="1" smtClean="0"/>
              <a:t>the</a:t>
            </a:r>
            <a:r>
              <a:rPr lang="de-DE" sz="2000" dirty="0" smtClean="0"/>
              <a:t> </a:t>
            </a:r>
            <a:r>
              <a:rPr lang="de-DE" sz="2000" dirty="0" err="1" smtClean="0"/>
              <a:t>evolutionary</a:t>
            </a:r>
            <a:r>
              <a:rPr lang="de-DE" sz="2000" dirty="0" smtClean="0"/>
              <a:t> </a:t>
            </a:r>
            <a:r>
              <a:rPr lang="de-DE" sz="2000" dirty="0" err="1" smtClean="0"/>
              <a:t>relationship</a:t>
            </a:r>
            <a:r>
              <a:rPr lang="de-DE" sz="2000" dirty="0" smtClean="0"/>
              <a:t> </a:t>
            </a:r>
            <a:r>
              <a:rPr lang="de-DE" sz="2000" dirty="0" err="1" smtClean="0"/>
              <a:t>between</a:t>
            </a:r>
            <a:r>
              <a:rPr lang="de-DE" sz="2000" dirty="0" smtClean="0"/>
              <a:t> </a:t>
            </a:r>
            <a:r>
              <a:rPr lang="de-DE" sz="2000" dirty="0" err="1" smtClean="0"/>
              <a:t>SsoII</a:t>
            </a:r>
            <a:r>
              <a:rPr lang="de-DE" sz="2000" dirty="0" smtClean="0"/>
              <a:t>, </a:t>
            </a:r>
            <a:r>
              <a:rPr lang="de-DE" sz="2000" dirty="0" err="1" smtClean="0"/>
              <a:t>PspGI</a:t>
            </a:r>
            <a:r>
              <a:rPr lang="de-DE" sz="2000" dirty="0" smtClean="0"/>
              <a:t> </a:t>
            </a:r>
            <a:r>
              <a:rPr lang="de-DE" sz="2000" dirty="0" err="1" smtClean="0"/>
              <a:t>and</a:t>
            </a:r>
            <a:r>
              <a:rPr lang="de-DE" sz="2000" dirty="0" smtClean="0"/>
              <a:t> </a:t>
            </a:r>
            <a:r>
              <a:rPr lang="de-DE" sz="2000" dirty="0" err="1" smtClean="0"/>
              <a:t>MboI</a:t>
            </a:r>
            <a:r>
              <a:rPr lang="de-DE" sz="2000" dirty="0" smtClean="0"/>
              <a:t>, </a:t>
            </a:r>
            <a:r>
              <a:rPr lang="de-DE" sz="2000" dirty="0" err="1" smtClean="0"/>
              <a:t>which</a:t>
            </a:r>
            <a:r>
              <a:rPr lang="de-DE" sz="2000" dirty="0" smtClean="0"/>
              <a:t> </a:t>
            </a:r>
            <a:r>
              <a:rPr lang="de-DE" sz="2000" dirty="0" err="1" smtClean="0"/>
              <a:t>share</a:t>
            </a:r>
            <a:r>
              <a:rPr lang="de-DE" sz="2000" dirty="0" smtClean="0"/>
              <a:t> </a:t>
            </a:r>
            <a:r>
              <a:rPr lang="de-DE" sz="2000" dirty="0" err="1" smtClean="0"/>
              <a:t>little</a:t>
            </a:r>
            <a:r>
              <a:rPr lang="de-DE" sz="2000" dirty="0" smtClean="0"/>
              <a:t> </a:t>
            </a:r>
            <a:r>
              <a:rPr lang="de-DE" sz="2000" dirty="0" err="1" smtClean="0"/>
              <a:t>sequence</a:t>
            </a:r>
            <a:r>
              <a:rPr lang="de-DE" sz="2000" dirty="0" smtClean="0"/>
              <a:t> </a:t>
            </a:r>
            <a:r>
              <a:rPr lang="de-DE" sz="2000" dirty="0" err="1" smtClean="0"/>
              <a:t>homology</a:t>
            </a:r>
            <a:r>
              <a:rPr lang="de-DE" sz="2000" dirty="0" smtClean="0"/>
              <a:t>, </a:t>
            </a:r>
            <a:r>
              <a:rPr lang="de-DE" sz="2000" dirty="0" err="1" smtClean="0"/>
              <a:t>could</a:t>
            </a:r>
            <a:r>
              <a:rPr lang="de-DE" sz="2000" dirty="0" smtClean="0"/>
              <a:t> </a:t>
            </a:r>
            <a:r>
              <a:rPr lang="de-DE" sz="2000" dirty="0" err="1" smtClean="0"/>
              <a:t>be</a:t>
            </a:r>
            <a:r>
              <a:rPr lang="de-DE" sz="2000" dirty="0" smtClean="0"/>
              <a:t> </a:t>
            </a:r>
            <a:r>
              <a:rPr lang="de-DE" sz="2000" dirty="0" err="1" smtClean="0"/>
              <a:t>deduced</a:t>
            </a:r>
            <a:r>
              <a:rPr lang="de-DE" sz="2000" dirty="0" smtClean="0"/>
              <a:t> </a:t>
            </a:r>
            <a:endParaRPr lang="de-DE" sz="2000" dirty="0"/>
          </a:p>
        </p:txBody>
      </p:sp>
    </p:spTree>
    <p:extLst>
      <p:ext uri="{BB962C8B-B14F-4D97-AF65-F5344CB8AC3E}">
        <p14:creationId xmlns:p14="http://schemas.microsoft.com/office/powerpoint/2010/main" val="2959436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rgbClr val="3366FF"/>
                </a:solidFill>
              </a:rPr>
              <a:t>Probing</a:t>
            </a:r>
            <a:r>
              <a:rPr lang="de-DE" dirty="0">
                <a:solidFill>
                  <a:srgbClr val="3366FF"/>
                </a:solidFill>
              </a:rPr>
              <a:t> </a:t>
            </a:r>
            <a:r>
              <a:rPr lang="de-DE" dirty="0" err="1">
                <a:solidFill>
                  <a:srgbClr val="3366FF"/>
                </a:solidFill>
              </a:rPr>
              <a:t>the</a:t>
            </a:r>
            <a:r>
              <a:rPr lang="de-DE" dirty="0">
                <a:solidFill>
                  <a:srgbClr val="3366FF"/>
                </a:solidFill>
              </a:rPr>
              <a:t> protein-DNA </a:t>
            </a:r>
            <a:r>
              <a:rPr lang="de-DE" dirty="0" err="1">
                <a:solidFill>
                  <a:srgbClr val="3366FF"/>
                </a:solidFill>
              </a:rPr>
              <a:t>interface</a:t>
            </a:r>
            <a:r>
              <a:rPr lang="de-DE" dirty="0">
                <a:solidFill>
                  <a:srgbClr val="3366FF"/>
                </a:solidFill>
              </a:rPr>
              <a:t> </a:t>
            </a:r>
            <a:r>
              <a:rPr lang="de-DE" dirty="0" smtClean="0">
                <a:solidFill>
                  <a:srgbClr val="3366FF"/>
                </a:solidFill>
              </a:rPr>
              <a:t>III</a:t>
            </a:r>
            <a:endParaRPr lang="de-DE" dirty="0"/>
          </a:p>
        </p:txBody>
      </p:sp>
      <p:sp>
        <p:nvSpPr>
          <p:cNvPr id="3" name="Inhaltsplatzhalter 2"/>
          <p:cNvSpPr>
            <a:spLocks noGrp="1"/>
          </p:cNvSpPr>
          <p:nvPr>
            <p:ph idx="1"/>
          </p:nvPr>
        </p:nvSpPr>
        <p:spPr>
          <a:xfrm>
            <a:off x="457200" y="1362700"/>
            <a:ext cx="8229600" cy="4781550"/>
          </a:xfrm>
        </p:spPr>
        <p:txBody>
          <a:bodyPr/>
          <a:lstStyle/>
          <a:p>
            <a:pPr marL="0" indent="0">
              <a:buNone/>
            </a:pPr>
            <a:r>
              <a:rPr lang="de-DE" sz="1600" dirty="0" err="1" smtClean="0"/>
              <a:t>Thielking</a:t>
            </a:r>
            <a:r>
              <a:rPr lang="de-DE" sz="1600" dirty="0" smtClean="0"/>
              <a:t> </a:t>
            </a:r>
            <a:r>
              <a:rPr lang="de-DE" sz="1600" dirty="0"/>
              <a:t>V, Alves J, </a:t>
            </a:r>
            <a:r>
              <a:rPr lang="de-DE" sz="1600" dirty="0" err="1"/>
              <a:t>Fliess</a:t>
            </a:r>
            <a:r>
              <a:rPr lang="de-DE" sz="1600" dirty="0"/>
              <a:t> A, </a:t>
            </a:r>
            <a:r>
              <a:rPr lang="de-DE" sz="1600" dirty="0" err="1"/>
              <a:t>Maass</a:t>
            </a:r>
            <a:r>
              <a:rPr lang="de-DE" sz="1600" dirty="0"/>
              <a:t> G, Pingoud A.</a:t>
            </a:r>
          </a:p>
          <a:p>
            <a:pPr marL="0" indent="0">
              <a:buNone/>
            </a:pPr>
            <a:r>
              <a:rPr lang="de-DE" sz="1600" i="1" dirty="0" err="1" smtClean="0"/>
              <a:t>Accuracy</a:t>
            </a:r>
            <a:r>
              <a:rPr lang="de-DE" sz="1600" i="1" dirty="0" smtClean="0"/>
              <a:t> </a:t>
            </a:r>
            <a:r>
              <a:rPr lang="de-DE" sz="1600" i="1" dirty="0" err="1"/>
              <a:t>of</a:t>
            </a:r>
            <a:r>
              <a:rPr lang="de-DE" sz="1600" i="1" dirty="0"/>
              <a:t> </a:t>
            </a:r>
            <a:r>
              <a:rPr lang="de-DE" sz="1600" i="1" dirty="0" err="1"/>
              <a:t>the</a:t>
            </a:r>
            <a:r>
              <a:rPr lang="de-DE" sz="1600" i="1" dirty="0"/>
              <a:t> </a:t>
            </a:r>
            <a:r>
              <a:rPr lang="de-DE" sz="1600" i="1" dirty="0" err="1"/>
              <a:t>EcoRI</a:t>
            </a:r>
            <a:r>
              <a:rPr lang="de-DE" sz="1600" i="1" dirty="0"/>
              <a:t> </a:t>
            </a:r>
            <a:r>
              <a:rPr lang="de-DE" sz="1600" i="1" dirty="0" err="1"/>
              <a:t>restriction</a:t>
            </a:r>
            <a:r>
              <a:rPr lang="de-DE" sz="1600" i="1" dirty="0"/>
              <a:t> </a:t>
            </a:r>
            <a:r>
              <a:rPr lang="de-DE" sz="1600" i="1" dirty="0" err="1"/>
              <a:t>endonuclease</a:t>
            </a:r>
            <a:r>
              <a:rPr lang="de-DE" sz="1600" i="1" dirty="0"/>
              <a:t>: </a:t>
            </a:r>
            <a:r>
              <a:rPr lang="de-DE" sz="1600" i="1" dirty="0" err="1"/>
              <a:t>binding</a:t>
            </a:r>
            <a:r>
              <a:rPr lang="de-DE" sz="1600" i="1" dirty="0"/>
              <a:t> </a:t>
            </a:r>
            <a:r>
              <a:rPr lang="de-DE" sz="1600" i="1" dirty="0" err="1"/>
              <a:t>and</a:t>
            </a:r>
            <a:r>
              <a:rPr lang="de-DE" sz="1600" i="1" dirty="0"/>
              <a:t> </a:t>
            </a:r>
            <a:r>
              <a:rPr lang="de-DE" sz="1600" i="1" dirty="0" err="1"/>
              <a:t>cleavage</a:t>
            </a:r>
            <a:r>
              <a:rPr lang="de-DE" sz="1600" i="1" dirty="0"/>
              <a:t> </a:t>
            </a:r>
            <a:r>
              <a:rPr lang="de-DE" sz="1600" i="1" dirty="0" err="1"/>
              <a:t>studies</a:t>
            </a:r>
            <a:r>
              <a:rPr lang="de-DE" sz="1600" i="1" dirty="0"/>
              <a:t> </a:t>
            </a:r>
            <a:r>
              <a:rPr lang="de-DE" sz="1600" i="1" dirty="0" err="1"/>
              <a:t>with</a:t>
            </a:r>
            <a:r>
              <a:rPr lang="de-DE" sz="1600" i="1" dirty="0"/>
              <a:t> </a:t>
            </a:r>
            <a:r>
              <a:rPr lang="de-DE" sz="1600" i="1" dirty="0" err="1"/>
              <a:t>oligodeoxynucleotide</a:t>
            </a:r>
            <a:r>
              <a:rPr lang="de-DE" sz="1600" i="1" dirty="0"/>
              <a:t> </a:t>
            </a:r>
            <a:r>
              <a:rPr lang="de-DE" sz="1600" i="1" dirty="0" err="1"/>
              <a:t>substrates</a:t>
            </a:r>
            <a:r>
              <a:rPr lang="de-DE" sz="1600" i="1" dirty="0"/>
              <a:t> </a:t>
            </a:r>
            <a:r>
              <a:rPr lang="de-DE" sz="1600" i="1" dirty="0" err="1"/>
              <a:t>containing</a:t>
            </a:r>
            <a:r>
              <a:rPr lang="de-DE" sz="1600" i="1" dirty="0"/>
              <a:t> </a:t>
            </a:r>
            <a:r>
              <a:rPr lang="de-DE" sz="1600" i="1" dirty="0" err="1"/>
              <a:t>degenerate</a:t>
            </a:r>
            <a:r>
              <a:rPr lang="de-DE" sz="1600" i="1" dirty="0"/>
              <a:t> </a:t>
            </a:r>
            <a:r>
              <a:rPr lang="de-DE" sz="1600" i="1" dirty="0" err="1"/>
              <a:t>recognition</a:t>
            </a:r>
            <a:r>
              <a:rPr lang="de-DE" sz="1600" i="1" dirty="0"/>
              <a:t> </a:t>
            </a:r>
            <a:r>
              <a:rPr lang="de-DE" sz="1600" i="1" dirty="0" err="1"/>
              <a:t>sequences</a:t>
            </a:r>
            <a:r>
              <a:rPr lang="de-DE" sz="1600" dirty="0"/>
              <a:t>.</a:t>
            </a:r>
          </a:p>
          <a:p>
            <a:pPr marL="0" indent="0">
              <a:buNone/>
            </a:pPr>
            <a:r>
              <a:rPr lang="de-DE" sz="1600" dirty="0" err="1" smtClean="0"/>
              <a:t>Biochemistry</a:t>
            </a:r>
            <a:r>
              <a:rPr lang="de-DE" sz="1600" dirty="0"/>
              <a:t>. </a:t>
            </a:r>
            <a:r>
              <a:rPr lang="de-DE" sz="1600" dirty="0" smtClean="0">
                <a:solidFill>
                  <a:srgbClr val="FF0000"/>
                </a:solidFill>
              </a:rPr>
              <a:t>1990</a:t>
            </a:r>
            <a:r>
              <a:rPr lang="de-DE" sz="1600" dirty="0" smtClean="0"/>
              <a:t>;29:4682.</a:t>
            </a:r>
          </a:p>
          <a:p>
            <a:pPr marL="0" indent="0">
              <a:buNone/>
            </a:pPr>
            <a:endParaRPr lang="de-DE" sz="1600" dirty="0" smtClean="0"/>
          </a:p>
          <a:p>
            <a:pPr marL="0" indent="0">
              <a:lnSpc>
                <a:spcPct val="150000"/>
              </a:lnSpc>
              <a:buNone/>
            </a:pPr>
            <a:r>
              <a:rPr lang="en-US" sz="2000" dirty="0"/>
              <a:t>T</a:t>
            </a:r>
            <a:r>
              <a:rPr lang="en-US" sz="2000" dirty="0" smtClean="0"/>
              <a:t>he </a:t>
            </a:r>
            <a:r>
              <a:rPr lang="en-US" sz="2000" dirty="0"/>
              <a:t>probability of </a:t>
            </a:r>
            <a:r>
              <a:rPr lang="en-US" sz="2000" dirty="0" err="1"/>
              <a:t>EcoRI</a:t>
            </a:r>
            <a:r>
              <a:rPr lang="en-US" sz="2000" dirty="0"/>
              <a:t> making mistakes in cleaving DNA not only in its recognition sequence but also in sequences closely related to </a:t>
            </a:r>
            <a:r>
              <a:rPr lang="en-US" sz="2000" dirty="0" smtClean="0"/>
              <a:t>it was determined with 18 degenerate substrates. </a:t>
            </a:r>
            <a:r>
              <a:rPr lang="en-US" sz="2000" dirty="0">
                <a:solidFill>
                  <a:srgbClr val="009900"/>
                </a:solidFill>
              </a:rPr>
              <a:t>Due to the fact that the rates of cleavage in the two strands of a degenerate sequence generally are widely different, these mistakes are most likely not occurring </a:t>
            </a:r>
            <a:r>
              <a:rPr lang="en-US" sz="2000" i="1" dirty="0">
                <a:solidFill>
                  <a:srgbClr val="009900"/>
                </a:solidFill>
              </a:rPr>
              <a:t>in vivo</a:t>
            </a:r>
            <a:r>
              <a:rPr lang="en-US" sz="2000" dirty="0">
                <a:solidFill>
                  <a:srgbClr val="009900"/>
                </a:solidFill>
              </a:rPr>
              <a:t>, since nicked intermediates can be repaired by DNA ligase.</a:t>
            </a:r>
            <a:endParaRPr lang="de-DE" sz="2000" dirty="0" smtClean="0">
              <a:solidFill>
                <a:srgbClr val="009900"/>
              </a:solidFill>
            </a:endParaRPr>
          </a:p>
          <a:p>
            <a:pPr marL="0" indent="0">
              <a:buNone/>
            </a:pPr>
            <a:endParaRPr lang="de-DE" sz="1600" dirty="0"/>
          </a:p>
        </p:txBody>
      </p:sp>
    </p:spTree>
    <p:extLst>
      <p:ext uri="{BB962C8B-B14F-4D97-AF65-F5344CB8AC3E}">
        <p14:creationId xmlns:p14="http://schemas.microsoft.com/office/powerpoint/2010/main" val="138980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rgbClr val="3366FF"/>
                </a:solidFill>
              </a:rPr>
              <a:t>Probing</a:t>
            </a:r>
            <a:r>
              <a:rPr lang="de-DE" dirty="0">
                <a:solidFill>
                  <a:srgbClr val="3366FF"/>
                </a:solidFill>
              </a:rPr>
              <a:t> </a:t>
            </a:r>
            <a:r>
              <a:rPr lang="de-DE" dirty="0" err="1">
                <a:solidFill>
                  <a:srgbClr val="3366FF"/>
                </a:solidFill>
              </a:rPr>
              <a:t>the</a:t>
            </a:r>
            <a:r>
              <a:rPr lang="de-DE" dirty="0">
                <a:solidFill>
                  <a:srgbClr val="3366FF"/>
                </a:solidFill>
              </a:rPr>
              <a:t> protein-DNA </a:t>
            </a:r>
            <a:r>
              <a:rPr lang="de-DE" dirty="0" err="1">
                <a:solidFill>
                  <a:srgbClr val="3366FF"/>
                </a:solidFill>
              </a:rPr>
              <a:t>interface</a:t>
            </a:r>
            <a:r>
              <a:rPr lang="de-DE" dirty="0">
                <a:solidFill>
                  <a:srgbClr val="3366FF"/>
                </a:solidFill>
              </a:rPr>
              <a:t> </a:t>
            </a:r>
            <a:r>
              <a:rPr lang="de-DE" dirty="0" smtClean="0">
                <a:solidFill>
                  <a:srgbClr val="3366FF"/>
                </a:solidFill>
              </a:rPr>
              <a:t>IV</a:t>
            </a:r>
            <a:endParaRPr lang="de-DE" dirty="0"/>
          </a:p>
        </p:txBody>
      </p:sp>
      <p:sp>
        <p:nvSpPr>
          <p:cNvPr id="3" name="Inhaltsplatzhalter 2"/>
          <p:cNvSpPr>
            <a:spLocks noGrp="1"/>
          </p:cNvSpPr>
          <p:nvPr>
            <p:ph idx="1"/>
          </p:nvPr>
        </p:nvSpPr>
        <p:spPr>
          <a:xfrm>
            <a:off x="457200" y="1030200"/>
            <a:ext cx="8229600" cy="4781550"/>
          </a:xfrm>
        </p:spPr>
        <p:txBody>
          <a:bodyPr/>
          <a:lstStyle/>
          <a:p>
            <a:pPr marL="0" indent="0">
              <a:buNone/>
            </a:pPr>
            <a:endParaRPr lang="de-DE" sz="1600" dirty="0" smtClean="0"/>
          </a:p>
          <a:p>
            <a:pPr marL="0" indent="0">
              <a:buNone/>
            </a:pPr>
            <a:r>
              <a:rPr lang="de-DE" sz="1600" dirty="0" err="1" smtClean="0"/>
              <a:t>Ehbrecht</a:t>
            </a:r>
            <a:r>
              <a:rPr lang="de-DE" sz="1600" dirty="0" smtClean="0"/>
              <a:t> </a:t>
            </a:r>
            <a:r>
              <a:rPr lang="de-DE" sz="1600" dirty="0"/>
              <a:t>HJ, Pingoud A, Urbanke C, </a:t>
            </a:r>
            <a:r>
              <a:rPr lang="de-DE" sz="1600" dirty="0" err="1"/>
              <a:t>Maass</a:t>
            </a:r>
            <a:r>
              <a:rPr lang="de-DE" sz="1600" dirty="0"/>
              <a:t> G, </a:t>
            </a:r>
            <a:r>
              <a:rPr lang="de-DE" sz="1600" dirty="0" err="1"/>
              <a:t>Gualerzi</a:t>
            </a:r>
            <a:r>
              <a:rPr lang="de-DE" sz="1600" dirty="0"/>
              <a:t> C.</a:t>
            </a:r>
          </a:p>
          <a:p>
            <a:pPr marL="0" indent="0">
              <a:buNone/>
            </a:pPr>
            <a:r>
              <a:rPr lang="de-DE" sz="1600" i="1" dirty="0" smtClean="0"/>
              <a:t>Linear </a:t>
            </a:r>
            <a:r>
              <a:rPr lang="de-DE" sz="1600" i="1" dirty="0" err="1"/>
              <a:t>diffusion</a:t>
            </a:r>
            <a:r>
              <a:rPr lang="de-DE" sz="1600" i="1" dirty="0"/>
              <a:t> </a:t>
            </a:r>
            <a:r>
              <a:rPr lang="de-DE" sz="1600" i="1" dirty="0" err="1"/>
              <a:t>of</a:t>
            </a:r>
            <a:r>
              <a:rPr lang="de-DE" sz="1600" i="1" dirty="0"/>
              <a:t> </a:t>
            </a:r>
            <a:r>
              <a:rPr lang="de-DE" sz="1600" i="1" dirty="0" err="1"/>
              <a:t>restriction</a:t>
            </a:r>
            <a:r>
              <a:rPr lang="de-DE" sz="1600" i="1" dirty="0"/>
              <a:t> </a:t>
            </a:r>
            <a:r>
              <a:rPr lang="de-DE" sz="1600" i="1" dirty="0" err="1"/>
              <a:t>endonucleases</a:t>
            </a:r>
            <a:r>
              <a:rPr lang="de-DE" sz="1600" i="1" dirty="0"/>
              <a:t> </a:t>
            </a:r>
            <a:r>
              <a:rPr lang="de-DE" sz="1600" i="1" dirty="0" smtClean="0"/>
              <a:t>on </a:t>
            </a:r>
            <a:r>
              <a:rPr lang="de-DE" sz="1600" i="1" dirty="0"/>
              <a:t>DNA.</a:t>
            </a:r>
          </a:p>
          <a:p>
            <a:pPr marL="0" indent="0">
              <a:buNone/>
            </a:pPr>
            <a:r>
              <a:rPr lang="de-DE" sz="1600" dirty="0" smtClean="0"/>
              <a:t>J </a:t>
            </a:r>
            <a:r>
              <a:rPr lang="de-DE" sz="1600" dirty="0" err="1"/>
              <a:t>Biol</a:t>
            </a:r>
            <a:r>
              <a:rPr lang="de-DE" sz="1600" dirty="0"/>
              <a:t> Chem. </a:t>
            </a:r>
            <a:r>
              <a:rPr lang="de-DE" sz="1600" dirty="0" smtClean="0">
                <a:solidFill>
                  <a:srgbClr val="FF0000"/>
                </a:solidFill>
              </a:rPr>
              <a:t>1985</a:t>
            </a:r>
            <a:r>
              <a:rPr lang="de-DE" sz="1600" dirty="0" smtClean="0"/>
              <a:t>;2606:160.             </a:t>
            </a:r>
          </a:p>
          <a:p>
            <a:pPr marL="0" indent="0">
              <a:buNone/>
            </a:pPr>
            <a:endParaRPr lang="de-DE" sz="1600" dirty="0"/>
          </a:p>
          <a:p>
            <a:pPr marL="0" indent="0">
              <a:buNone/>
            </a:pPr>
            <a:r>
              <a:rPr lang="de-DE" sz="1600" dirty="0" err="1" smtClean="0"/>
              <a:t>Jeltsch</a:t>
            </a:r>
            <a:r>
              <a:rPr lang="de-DE" sz="1600" dirty="0" smtClean="0"/>
              <a:t> </a:t>
            </a:r>
            <a:r>
              <a:rPr lang="de-DE" sz="1600" dirty="0"/>
              <a:t>A, Alves J, Wolfes H, </a:t>
            </a:r>
            <a:r>
              <a:rPr lang="de-DE" sz="1600" dirty="0" err="1"/>
              <a:t>Maass</a:t>
            </a:r>
            <a:r>
              <a:rPr lang="de-DE" sz="1600" dirty="0"/>
              <a:t> G, Pingoud A.</a:t>
            </a:r>
          </a:p>
          <a:p>
            <a:pPr marL="0" indent="0">
              <a:buNone/>
            </a:pPr>
            <a:r>
              <a:rPr lang="de-DE" sz="1600" i="1" dirty="0" err="1" smtClean="0"/>
              <a:t>Pausing</a:t>
            </a:r>
            <a:r>
              <a:rPr lang="de-DE" sz="1600" i="1" dirty="0" smtClean="0"/>
              <a:t> </a:t>
            </a:r>
            <a:r>
              <a:rPr lang="de-DE" sz="1600" i="1" dirty="0" err="1"/>
              <a:t>of</a:t>
            </a:r>
            <a:r>
              <a:rPr lang="de-DE" sz="1600" i="1" dirty="0"/>
              <a:t> </a:t>
            </a:r>
            <a:r>
              <a:rPr lang="de-DE" sz="1600" i="1" dirty="0" err="1"/>
              <a:t>the</a:t>
            </a:r>
            <a:r>
              <a:rPr lang="de-DE" sz="1600" i="1" dirty="0"/>
              <a:t> </a:t>
            </a:r>
            <a:r>
              <a:rPr lang="de-DE" sz="1600" i="1" dirty="0" err="1"/>
              <a:t>restriction</a:t>
            </a:r>
            <a:r>
              <a:rPr lang="de-DE" sz="1600" i="1" dirty="0"/>
              <a:t> </a:t>
            </a:r>
            <a:r>
              <a:rPr lang="de-DE" sz="1600" i="1" dirty="0" err="1"/>
              <a:t>endonuclease</a:t>
            </a:r>
            <a:r>
              <a:rPr lang="de-DE" sz="1600" i="1" dirty="0"/>
              <a:t> </a:t>
            </a:r>
            <a:r>
              <a:rPr lang="de-DE" sz="1600" i="1" dirty="0" err="1"/>
              <a:t>EcoRI</a:t>
            </a:r>
            <a:r>
              <a:rPr lang="de-DE" sz="1600" i="1" dirty="0"/>
              <a:t> </a:t>
            </a:r>
            <a:r>
              <a:rPr lang="de-DE" sz="1600" i="1" dirty="0" err="1"/>
              <a:t>during</a:t>
            </a:r>
            <a:r>
              <a:rPr lang="de-DE" sz="1600" i="1" dirty="0"/>
              <a:t> linear </a:t>
            </a:r>
            <a:r>
              <a:rPr lang="de-DE" sz="1600" i="1" dirty="0" err="1"/>
              <a:t>diffusion</a:t>
            </a:r>
            <a:r>
              <a:rPr lang="de-DE" sz="1600" i="1" dirty="0"/>
              <a:t> on DNA.</a:t>
            </a:r>
          </a:p>
          <a:p>
            <a:pPr marL="0" indent="0">
              <a:buNone/>
            </a:pPr>
            <a:r>
              <a:rPr lang="de-DE" sz="1600" dirty="0" err="1" smtClean="0"/>
              <a:t>Biochemistry</a:t>
            </a:r>
            <a:r>
              <a:rPr lang="de-DE" sz="1600" dirty="0"/>
              <a:t>. </a:t>
            </a:r>
            <a:r>
              <a:rPr lang="de-DE" sz="1600" dirty="0" smtClean="0">
                <a:solidFill>
                  <a:srgbClr val="FF0000"/>
                </a:solidFill>
              </a:rPr>
              <a:t>1994</a:t>
            </a:r>
            <a:r>
              <a:rPr lang="de-DE" sz="1600" dirty="0" smtClean="0"/>
              <a:t>:102.</a:t>
            </a:r>
            <a:endParaRPr lang="de-DE" sz="1600" dirty="0"/>
          </a:p>
          <a:p>
            <a:pPr marL="0" indent="0">
              <a:buNone/>
            </a:pPr>
            <a:endParaRPr lang="de-DE" sz="1600" dirty="0"/>
          </a:p>
          <a:p>
            <a:pPr marL="0" indent="0">
              <a:buNone/>
            </a:pPr>
            <a:r>
              <a:rPr lang="en-US" sz="1600" dirty="0" err="1"/>
              <a:t>Jeltsch</a:t>
            </a:r>
            <a:r>
              <a:rPr lang="en-US" sz="1600" dirty="0"/>
              <a:t> A, </a:t>
            </a:r>
            <a:r>
              <a:rPr lang="en-US" sz="1600" dirty="0" err="1"/>
              <a:t>Wenz</a:t>
            </a:r>
            <a:r>
              <a:rPr lang="en-US" sz="1600" dirty="0"/>
              <a:t> C, Stahl F, Pingoud A.</a:t>
            </a:r>
          </a:p>
          <a:p>
            <a:pPr marL="0" indent="0">
              <a:buNone/>
            </a:pPr>
            <a:r>
              <a:rPr lang="en-US" sz="1600" i="1" dirty="0" smtClean="0"/>
              <a:t>Linear </a:t>
            </a:r>
            <a:r>
              <a:rPr lang="en-US" sz="1600" i="1" dirty="0"/>
              <a:t>diffusion of the restriction endonuclease </a:t>
            </a:r>
            <a:r>
              <a:rPr lang="en-US" sz="1600" i="1" dirty="0" err="1" smtClean="0"/>
              <a:t>EcoRV</a:t>
            </a:r>
            <a:r>
              <a:rPr lang="en-US" sz="1600" i="1" dirty="0"/>
              <a:t> </a:t>
            </a:r>
            <a:r>
              <a:rPr lang="en-US" sz="1600" i="1" dirty="0" smtClean="0"/>
              <a:t>on </a:t>
            </a:r>
          </a:p>
          <a:p>
            <a:pPr marL="0" indent="0">
              <a:buNone/>
            </a:pPr>
            <a:r>
              <a:rPr lang="en-US" sz="1600" i="1" dirty="0" smtClean="0"/>
              <a:t>DNA </a:t>
            </a:r>
            <a:r>
              <a:rPr lang="en-US" sz="1600" i="1" dirty="0"/>
              <a:t>is essential for the in vivo function of the enzyme</a:t>
            </a:r>
            <a:r>
              <a:rPr lang="en-US" sz="1600" dirty="0"/>
              <a:t>.</a:t>
            </a:r>
          </a:p>
          <a:p>
            <a:pPr marL="0" indent="0">
              <a:buNone/>
            </a:pPr>
            <a:r>
              <a:rPr lang="en-US" sz="1600" dirty="0" smtClean="0"/>
              <a:t>EMBO </a:t>
            </a:r>
            <a:r>
              <a:rPr lang="en-US" sz="1600" dirty="0"/>
              <a:t>J. </a:t>
            </a:r>
            <a:r>
              <a:rPr lang="en-US" sz="1600" dirty="0" smtClean="0">
                <a:solidFill>
                  <a:srgbClr val="FF0000"/>
                </a:solidFill>
              </a:rPr>
              <a:t>1996</a:t>
            </a:r>
            <a:r>
              <a:rPr lang="en-US" sz="1600" dirty="0" smtClean="0"/>
              <a:t>;15:5104.</a:t>
            </a:r>
          </a:p>
          <a:p>
            <a:pPr marL="0" indent="0">
              <a:buNone/>
            </a:pPr>
            <a:endParaRPr lang="de-DE" sz="1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6486" y="3233774"/>
            <a:ext cx="2074614" cy="1813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475016" y="5046995"/>
            <a:ext cx="8407727" cy="1754326"/>
          </a:xfrm>
          <a:prstGeom prst="rect">
            <a:avLst/>
          </a:prstGeom>
          <a:noFill/>
        </p:spPr>
        <p:txBody>
          <a:bodyPr wrap="square" rtlCol="0">
            <a:spAutoFit/>
          </a:bodyPr>
          <a:lstStyle/>
          <a:p>
            <a:pPr>
              <a:lnSpc>
                <a:spcPct val="150000"/>
              </a:lnSpc>
            </a:pPr>
            <a:r>
              <a:rPr lang="de-DE" dirty="0" smtClean="0">
                <a:solidFill>
                  <a:srgbClr val="009900"/>
                </a:solidFill>
              </a:rPr>
              <a:t>Linear </a:t>
            </a:r>
            <a:r>
              <a:rPr lang="de-DE" dirty="0" err="1" smtClean="0">
                <a:solidFill>
                  <a:srgbClr val="009900"/>
                </a:solidFill>
              </a:rPr>
              <a:t>diffusion</a:t>
            </a:r>
            <a:r>
              <a:rPr lang="de-DE" dirty="0" smtClean="0">
                <a:solidFill>
                  <a:srgbClr val="009900"/>
                </a:solidFill>
              </a:rPr>
              <a:t> </a:t>
            </a:r>
            <a:r>
              <a:rPr lang="de-DE" dirty="0" err="1" smtClean="0">
                <a:solidFill>
                  <a:srgbClr val="009900"/>
                </a:solidFill>
              </a:rPr>
              <a:t>is</a:t>
            </a:r>
            <a:r>
              <a:rPr lang="de-DE" dirty="0" smtClean="0">
                <a:solidFill>
                  <a:srgbClr val="009900"/>
                </a:solidFill>
              </a:rPr>
              <a:t> </a:t>
            </a:r>
            <a:r>
              <a:rPr lang="de-DE" dirty="0" err="1" smtClean="0">
                <a:solidFill>
                  <a:srgbClr val="009900"/>
                </a:solidFill>
              </a:rPr>
              <a:t>critically</a:t>
            </a:r>
            <a:r>
              <a:rPr lang="de-DE" dirty="0" smtClean="0">
                <a:solidFill>
                  <a:srgbClr val="009900"/>
                </a:solidFill>
              </a:rPr>
              <a:t> </a:t>
            </a:r>
            <a:r>
              <a:rPr lang="de-DE" dirty="0" err="1" smtClean="0">
                <a:solidFill>
                  <a:srgbClr val="009900"/>
                </a:solidFill>
              </a:rPr>
              <a:t>dependent</a:t>
            </a:r>
            <a:r>
              <a:rPr lang="de-DE" dirty="0" smtClean="0">
                <a:solidFill>
                  <a:srgbClr val="009900"/>
                </a:solidFill>
              </a:rPr>
              <a:t> on </a:t>
            </a:r>
            <a:r>
              <a:rPr lang="de-DE" dirty="0" err="1" smtClean="0">
                <a:solidFill>
                  <a:srgbClr val="009900"/>
                </a:solidFill>
              </a:rPr>
              <a:t>contacts</a:t>
            </a:r>
            <a:r>
              <a:rPr lang="de-DE" dirty="0" smtClean="0">
                <a:solidFill>
                  <a:srgbClr val="009900"/>
                </a:solidFill>
              </a:rPr>
              <a:t> </a:t>
            </a:r>
            <a:r>
              <a:rPr lang="de-DE" dirty="0" err="1" smtClean="0">
                <a:solidFill>
                  <a:srgbClr val="009900"/>
                </a:solidFill>
              </a:rPr>
              <a:t>between</a:t>
            </a:r>
            <a:r>
              <a:rPr lang="de-DE" dirty="0" smtClean="0">
                <a:solidFill>
                  <a:srgbClr val="009900"/>
                </a:solidFill>
              </a:rPr>
              <a:t> </a:t>
            </a:r>
            <a:r>
              <a:rPr lang="de-DE" dirty="0" err="1" smtClean="0">
                <a:solidFill>
                  <a:srgbClr val="009900"/>
                </a:solidFill>
              </a:rPr>
              <a:t>aminoacid</a:t>
            </a:r>
            <a:r>
              <a:rPr lang="de-DE" dirty="0" smtClean="0">
                <a:solidFill>
                  <a:srgbClr val="009900"/>
                </a:solidFill>
              </a:rPr>
              <a:t> </a:t>
            </a:r>
            <a:r>
              <a:rPr lang="de-DE" dirty="0" err="1" smtClean="0">
                <a:solidFill>
                  <a:srgbClr val="009900"/>
                </a:solidFill>
              </a:rPr>
              <a:t>side</a:t>
            </a:r>
            <a:r>
              <a:rPr lang="de-DE" dirty="0" smtClean="0">
                <a:solidFill>
                  <a:srgbClr val="009900"/>
                </a:solidFill>
              </a:rPr>
              <a:t> </a:t>
            </a:r>
            <a:r>
              <a:rPr lang="de-DE" dirty="0" err="1" smtClean="0">
                <a:solidFill>
                  <a:srgbClr val="009900"/>
                </a:solidFill>
              </a:rPr>
              <a:t>chains</a:t>
            </a:r>
            <a:r>
              <a:rPr lang="de-DE" dirty="0" smtClean="0">
                <a:solidFill>
                  <a:srgbClr val="009900"/>
                </a:solidFill>
              </a:rPr>
              <a:t> </a:t>
            </a:r>
            <a:r>
              <a:rPr lang="de-DE" dirty="0" err="1" smtClean="0">
                <a:solidFill>
                  <a:srgbClr val="009900"/>
                </a:solidFill>
              </a:rPr>
              <a:t>of</a:t>
            </a:r>
            <a:r>
              <a:rPr lang="de-DE" dirty="0" smtClean="0">
                <a:solidFill>
                  <a:srgbClr val="009900"/>
                </a:solidFill>
              </a:rPr>
              <a:t> </a:t>
            </a:r>
            <a:r>
              <a:rPr lang="de-DE" dirty="0" err="1" smtClean="0">
                <a:solidFill>
                  <a:srgbClr val="009900"/>
                </a:solidFill>
              </a:rPr>
              <a:t>the</a:t>
            </a:r>
            <a:r>
              <a:rPr lang="de-DE" dirty="0" smtClean="0">
                <a:solidFill>
                  <a:srgbClr val="009900"/>
                </a:solidFill>
              </a:rPr>
              <a:t> </a:t>
            </a:r>
            <a:r>
              <a:rPr lang="de-DE" dirty="0" err="1" smtClean="0">
                <a:solidFill>
                  <a:srgbClr val="009900"/>
                </a:solidFill>
              </a:rPr>
              <a:t>protein</a:t>
            </a:r>
            <a:r>
              <a:rPr lang="de-DE" dirty="0" smtClean="0">
                <a:solidFill>
                  <a:srgbClr val="009900"/>
                </a:solidFill>
              </a:rPr>
              <a:t> </a:t>
            </a:r>
            <a:r>
              <a:rPr lang="de-DE" dirty="0" err="1" smtClean="0">
                <a:solidFill>
                  <a:srgbClr val="009900"/>
                </a:solidFill>
              </a:rPr>
              <a:t>and</a:t>
            </a:r>
            <a:r>
              <a:rPr lang="de-DE" dirty="0" smtClean="0">
                <a:solidFill>
                  <a:srgbClr val="009900"/>
                </a:solidFill>
              </a:rPr>
              <a:t> </a:t>
            </a:r>
            <a:r>
              <a:rPr lang="de-DE" dirty="0" err="1" smtClean="0">
                <a:solidFill>
                  <a:srgbClr val="009900"/>
                </a:solidFill>
              </a:rPr>
              <a:t>the</a:t>
            </a:r>
            <a:r>
              <a:rPr lang="de-DE" dirty="0" smtClean="0">
                <a:solidFill>
                  <a:srgbClr val="009900"/>
                </a:solidFill>
              </a:rPr>
              <a:t> </a:t>
            </a:r>
            <a:r>
              <a:rPr lang="de-DE" dirty="0" err="1" smtClean="0">
                <a:solidFill>
                  <a:srgbClr val="009900"/>
                </a:solidFill>
              </a:rPr>
              <a:t>backbone</a:t>
            </a:r>
            <a:r>
              <a:rPr lang="de-DE" dirty="0" smtClean="0">
                <a:solidFill>
                  <a:srgbClr val="009900"/>
                </a:solidFill>
              </a:rPr>
              <a:t> </a:t>
            </a:r>
            <a:r>
              <a:rPr lang="de-DE" dirty="0" err="1" smtClean="0">
                <a:solidFill>
                  <a:srgbClr val="009900"/>
                </a:solidFill>
              </a:rPr>
              <a:t>of</a:t>
            </a:r>
            <a:r>
              <a:rPr lang="de-DE" dirty="0" smtClean="0">
                <a:solidFill>
                  <a:srgbClr val="009900"/>
                </a:solidFill>
              </a:rPr>
              <a:t> </a:t>
            </a:r>
            <a:r>
              <a:rPr lang="de-DE" dirty="0" err="1" smtClean="0">
                <a:solidFill>
                  <a:srgbClr val="009900"/>
                </a:solidFill>
              </a:rPr>
              <a:t>the</a:t>
            </a:r>
            <a:r>
              <a:rPr lang="de-DE" dirty="0" smtClean="0">
                <a:solidFill>
                  <a:srgbClr val="009900"/>
                </a:solidFill>
              </a:rPr>
              <a:t> DNA. </a:t>
            </a:r>
            <a:r>
              <a:rPr lang="de-DE" dirty="0" err="1" smtClean="0">
                <a:solidFill>
                  <a:srgbClr val="009900"/>
                </a:solidFill>
              </a:rPr>
              <a:t>Changing</a:t>
            </a:r>
            <a:r>
              <a:rPr lang="de-DE" dirty="0" smtClean="0">
                <a:solidFill>
                  <a:srgbClr val="009900"/>
                </a:solidFill>
              </a:rPr>
              <a:t> </a:t>
            </a:r>
            <a:r>
              <a:rPr lang="de-DE" dirty="0" err="1" smtClean="0">
                <a:solidFill>
                  <a:srgbClr val="009900"/>
                </a:solidFill>
              </a:rPr>
              <a:t>the</a:t>
            </a:r>
            <a:r>
              <a:rPr lang="de-DE" dirty="0" smtClean="0">
                <a:solidFill>
                  <a:srgbClr val="009900"/>
                </a:solidFill>
              </a:rPr>
              <a:t> </a:t>
            </a:r>
            <a:r>
              <a:rPr lang="de-DE" dirty="0" err="1" smtClean="0">
                <a:solidFill>
                  <a:srgbClr val="009900"/>
                </a:solidFill>
              </a:rPr>
              <a:t>centrosymmetric</a:t>
            </a:r>
            <a:r>
              <a:rPr lang="de-DE" dirty="0" smtClean="0">
                <a:solidFill>
                  <a:srgbClr val="009900"/>
                </a:solidFill>
              </a:rPr>
              <a:t> </a:t>
            </a:r>
            <a:r>
              <a:rPr lang="de-DE" dirty="0" err="1" smtClean="0">
                <a:solidFill>
                  <a:srgbClr val="009900"/>
                </a:solidFill>
              </a:rPr>
              <a:t>electrostatic</a:t>
            </a:r>
            <a:r>
              <a:rPr lang="de-DE" dirty="0" smtClean="0">
                <a:solidFill>
                  <a:srgbClr val="009900"/>
                </a:solidFill>
              </a:rPr>
              <a:t> potential in </a:t>
            </a:r>
            <a:r>
              <a:rPr lang="de-DE" dirty="0" err="1" smtClean="0">
                <a:solidFill>
                  <a:srgbClr val="009900"/>
                </a:solidFill>
              </a:rPr>
              <a:t>the</a:t>
            </a:r>
            <a:r>
              <a:rPr lang="de-DE" dirty="0" smtClean="0">
                <a:solidFill>
                  <a:srgbClr val="009900"/>
                </a:solidFill>
              </a:rPr>
              <a:t> DNA </a:t>
            </a:r>
            <a:r>
              <a:rPr lang="de-DE" dirty="0" err="1" smtClean="0">
                <a:solidFill>
                  <a:srgbClr val="009900"/>
                </a:solidFill>
              </a:rPr>
              <a:t>binding</a:t>
            </a:r>
            <a:r>
              <a:rPr lang="de-DE" dirty="0" smtClean="0">
                <a:solidFill>
                  <a:srgbClr val="009900"/>
                </a:solidFill>
              </a:rPr>
              <a:t> </a:t>
            </a:r>
            <a:r>
              <a:rPr lang="de-DE" dirty="0" err="1" smtClean="0">
                <a:solidFill>
                  <a:srgbClr val="009900"/>
                </a:solidFill>
              </a:rPr>
              <a:t>site</a:t>
            </a:r>
            <a:r>
              <a:rPr lang="de-DE" dirty="0" smtClean="0">
                <a:solidFill>
                  <a:srgbClr val="009900"/>
                </a:solidFill>
              </a:rPr>
              <a:t> </a:t>
            </a:r>
            <a:r>
              <a:rPr lang="de-DE" dirty="0" err="1" smtClean="0">
                <a:solidFill>
                  <a:srgbClr val="009900"/>
                </a:solidFill>
              </a:rPr>
              <a:t>affects</a:t>
            </a:r>
            <a:r>
              <a:rPr lang="de-DE" dirty="0" smtClean="0">
                <a:solidFill>
                  <a:srgbClr val="009900"/>
                </a:solidFill>
              </a:rPr>
              <a:t> </a:t>
            </a:r>
            <a:r>
              <a:rPr lang="de-DE" dirty="0" err="1" smtClean="0">
                <a:solidFill>
                  <a:srgbClr val="009900"/>
                </a:solidFill>
              </a:rPr>
              <a:t>effective</a:t>
            </a:r>
            <a:r>
              <a:rPr lang="de-DE" dirty="0" smtClean="0">
                <a:solidFill>
                  <a:srgbClr val="009900"/>
                </a:solidFill>
              </a:rPr>
              <a:t> </a:t>
            </a:r>
            <a:r>
              <a:rPr lang="de-DE" dirty="0" err="1" smtClean="0">
                <a:solidFill>
                  <a:srgbClr val="009900"/>
                </a:solidFill>
              </a:rPr>
              <a:t>sliding</a:t>
            </a:r>
            <a:r>
              <a:rPr lang="de-DE" dirty="0" smtClean="0">
                <a:solidFill>
                  <a:srgbClr val="009900"/>
                </a:solidFill>
              </a:rPr>
              <a:t> </a:t>
            </a:r>
            <a:r>
              <a:rPr lang="de-DE" dirty="0" err="1" smtClean="0">
                <a:solidFill>
                  <a:srgbClr val="009900"/>
                </a:solidFill>
              </a:rPr>
              <a:t>and</a:t>
            </a:r>
            <a:r>
              <a:rPr lang="de-DE" dirty="0" smtClean="0">
                <a:solidFill>
                  <a:srgbClr val="009900"/>
                </a:solidFill>
              </a:rPr>
              <a:t> </a:t>
            </a:r>
            <a:r>
              <a:rPr lang="de-DE" dirty="0" err="1" smtClean="0">
                <a:solidFill>
                  <a:srgbClr val="009900"/>
                </a:solidFill>
              </a:rPr>
              <a:t>thereby</a:t>
            </a:r>
            <a:r>
              <a:rPr lang="de-DE" dirty="0" smtClean="0">
                <a:solidFill>
                  <a:srgbClr val="009900"/>
                </a:solidFill>
              </a:rPr>
              <a:t> </a:t>
            </a:r>
            <a:r>
              <a:rPr lang="de-DE" dirty="0" err="1" smtClean="0">
                <a:solidFill>
                  <a:srgbClr val="009900"/>
                </a:solidFill>
              </a:rPr>
              <a:t>phage</a:t>
            </a:r>
            <a:r>
              <a:rPr lang="de-DE" dirty="0" smtClean="0">
                <a:solidFill>
                  <a:srgbClr val="009900"/>
                </a:solidFill>
              </a:rPr>
              <a:t> </a:t>
            </a:r>
            <a:r>
              <a:rPr lang="de-DE" dirty="0" err="1" smtClean="0">
                <a:solidFill>
                  <a:srgbClr val="009900"/>
                </a:solidFill>
              </a:rPr>
              <a:t>restriction</a:t>
            </a:r>
            <a:r>
              <a:rPr lang="de-DE" dirty="0" smtClean="0">
                <a:solidFill>
                  <a:srgbClr val="009900"/>
                </a:solidFill>
              </a:rPr>
              <a:t>. </a:t>
            </a:r>
            <a:endParaRPr lang="de-DE" dirty="0">
              <a:solidFill>
                <a:srgbClr val="009900"/>
              </a:solidFill>
            </a:endParaRPr>
          </a:p>
        </p:txBody>
      </p:sp>
      <p:cxnSp>
        <p:nvCxnSpPr>
          <p:cNvPr id="7" name="Gerade Verbindung mit Pfeil 6"/>
          <p:cNvCxnSpPr/>
          <p:nvPr/>
        </p:nvCxnSpPr>
        <p:spPr>
          <a:xfrm>
            <a:off x="3800106" y="2090059"/>
            <a:ext cx="51066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4298899" y="1888183"/>
            <a:ext cx="2957861" cy="338554"/>
          </a:xfrm>
          <a:prstGeom prst="rect">
            <a:avLst/>
          </a:prstGeom>
          <a:noFill/>
        </p:spPr>
        <p:txBody>
          <a:bodyPr wrap="none" rtlCol="0">
            <a:spAutoFit/>
          </a:bodyPr>
          <a:lstStyle/>
          <a:p>
            <a:r>
              <a:rPr lang="de-DE" sz="1600" dirty="0" err="1"/>
              <a:t>EcoRI</a:t>
            </a:r>
            <a:r>
              <a:rPr lang="de-DE" sz="1600" dirty="0"/>
              <a:t>, </a:t>
            </a:r>
            <a:r>
              <a:rPr lang="de-DE" sz="1600" dirty="0" err="1"/>
              <a:t>HindIII</a:t>
            </a:r>
            <a:r>
              <a:rPr lang="de-DE" sz="1600" dirty="0"/>
              <a:t>, </a:t>
            </a:r>
            <a:r>
              <a:rPr lang="de-DE" sz="1600" dirty="0" err="1"/>
              <a:t>and</a:t>
            </a:r>
            <a:r>
              <a:rPr lang="de-DE" sz="1600" dirty="0"/>
              <a:t> </a:t>
            </a:r>
            <a:r>
              <a:rPr lang="de-DE" sz="1600" dirty="0" err="1"/>
              <a:t>BamHI</a:t>
            </a:r>
            <a:endParaRPr lang="de-DE" sz="1600" dirty="0"/>
          </a:p>
        </p:txBody>
      </p:sp>
    </p:spTree>
    <p:extLst>
      <p:ext uri="{BB962C8B-B14F-4D97-AF65-F5344CB8AC3E}">
        <p14:creationId xmlns:p14="http://schemas.microsoft.com/office/powerpoint/2010/main" val="1818061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rgbClr val="3366FF"/>
                </a:solidFill>
              </a:rPr>
              <a:t>Probing</a:t>
            </a:r>
            <a:r>
              <a:rPr lang="de-DE" dirty="0">
                <a:solidFill>
                  <a:srgbClr val="3366FF"/>
                </a:solidFill>
              </a:rPr>
              <a:t> </a:t>
            </a:r>
            <a:r>
              <a:rPr lang="de-DE" dirty="0" err="1">
                <a:solidFill>
                  <a:srgbClr val="3366FF"/>
                </a:solidFill>
              </a:rPr>
              <a:t>the</a:t>
            </a:r>
            <a:r>
              <a:rPr lang="de-DE" dirty="0">
                <a:solidFill>
                  <a:srgbClr val="3366FF"/>
                </a:solidFill>
              </a:rPr>
              <a:t> protein-DNA </a:t>
            </a:r>
            <a:r>
              <a:rPr lang="de-DE" dirty="0" err="1">
                <a:solidFill>
                  <a:srgbClr val="3366FF"/>
                </a:solidFill>
              </a:rPr>
              <a:t>interface</a:t>
            </a:r>
            <a:r>
              <a:rPr lang="de-DE" dirty="0">
                <a:solidFill>
                  <a:srgbClr val="3366FF"/>
                </a:solidFill>
              </a:rPr>
              <a:t> </a:t>
            </a:r>
            <a:r>
              <a:rPr lang="de-DE" dirty="0" smtClean="0">
                <a:solidFill>
                  <a:srgbClr val="3366FF"/>
                </a:solidFill>
              </a:rPr>
              <a:t>V</a:t>
            </a:r>
            <a:endParaRPr lang="de-DE" dirty="0"/>
          </a:p>
        </p:txBody>
      </p:sp>
      <p:sp>
        <p:nvSpPr>
          <p:cNvPr id="3" name="Inhaltsplatzhalter 2"/>
          <p:cNvSpPr>
            <a:spLocks noGrp="1"/>
          </p:cNvSpPr>
          <p:nvPr>
            <p:ph idx="1"/>
          </p:nvPr>
        </p:nvSpPr>
        <p:spPr>
          <a:xfrm>
            <a:off x="457200" y="1279575"/>
            <a:ext cx="8229600" cy="4781550"/>
          </a:xfrm>
        </p:spPr>
        <p:txBody>
          <a:bodyPr/>
          <a:lstStyle/>
          <a:p>
            <a:pPr marL="0" indent="0">
              <a:buNone/>
            </a:pPr>
            <a:endParaRPr lang="de-DE" sz="1600" dirty="0" smtClean="0"/>
          </a:p>
          <a:p>
            <a:pPr marL="0" indent="0">
              <a:buNone/>
            </a:pPr>
            <a:r>
              <a:rPr lang="de-DE" sz="1600" dirty="0" smtClean="0"/>
              <a:t>Pingoud V, Geyer H, Geyer R, Kubareva E, </a:t>
            </a:r>
          </a:p>
          <a:p>
            <a:pPr marL="0" indent="0">
              <a:buNone/>
            </a:pPr>
            <a:r>
              <a:rPr lang="de-DE" sz="1600" dirty="0" err="1" smtClean="0"/>
              <a:t>Bujnicki</a:t>
            </a:r>
            <a:r>
              <a:rPr lang="de-DE" sz="1600" dirty="0" smtClean="0"/>
              <a:t> JM, Pingoud A.</a:t>
            </a:r>
          </a:p>
          <a:p>
            <a:pPr marL="0" indent="0">
              <a:buNone/>
            </a:pPr>
            <a:r>
              <a:rPr lang="de-DE" sz="1600" i="1" dirty="0" err="1"/>
              <a:t>I</a:t>
            </a:r>
            <a:r>
              <a:rPr lang="de-DE" sz="1600" i="1" dirty="0" err="1" smtClean="0"/>
              <a:t>dentification</a:t>
            </a:r>
            <a:r>
              <a:rPr lang="de-DE" sz="1600" i="1" dirty="0" smtClean="0"/>
              <a:t> </a:t>
            </a:r>
            <a:r>
              <a:rPr lang="de-DE" sz="1600" i="1" dirty="0" err="1"/>
              <a:t>of</a:t>
            </a:r>
            <a:r>
              <a:rPr lang="de-DE" sz="1600" i="1" dirty="0"/>
              <a:t> </a:t>
            </a:r>
            <a:r>
              <a:rPr lang="de-DE" sz="1600" i="1" dirty="0" err="1"/>
              <a:t>base-specific</a:t>
            </a:r>
            <a:r>
              <a:rPr lang="de-DE" sz="1600" i="1" dirty="0"/>
              <a:t> </a:t>
            </a:r>
            <a:r>
              <a:rPr lang="de-DE" sz="1600" i="1" dirty="0" err="1"/>
              <a:t>contacts</a:t>
            </a:r>
            <a:r>
              <a:rPr lang="de-DE" sz="1600" i="1" dirty="0"/>
              <a:t> in protein-DNA </a:t>
            </a:r>
            <a:r>
              <a:rPr lang="de-DE" sz="1600" i="1" dirty="0" err="1"/>
              <a:t>complexes</a:t>
            </a:r>
            <a:r>
              <a:rPr lang="de-DE" sz="1600" i="1" dirty="0"/>
              <a:t> </a:t>
            </a:r>
            <a:r>
              <a:rPr lang="de-DE" sz="1600" i="1" dirty="0" err="1"/>
              <a:t>by</a:t>
            </a:r>
            <a:r>
              <a:rPr lang="de-DE" sz="1600" i="1" dirty="0"/>
              <a:t> </a:t>
            </a:r>
            <a:r>
              <a:rPr lang="de-DE" sz="1600" i="1" dirty="0" err="1"/>
              <a:t>photocrosslinking</a:t>
            </a:r>
            <a:r>
              <a:rPr lang="de-DE" sz="1600" i="1" dirty="0"/>
              <a:t> </a:t>
            </a:r>
            <a:r>
              <a:rPr lang="de-DE" sz="1600" i="1" dirty="0" err="1"/>
              <a:t>and</a:t>
            </a:r>
            <a:r>
              <a:rPr lang="de-DE" sz="1600" i="1" dirty="0"/>
              <a:t> </a:t>
            </a:r>
            <a:r>
              <a:rPr lang="de-DE" sz="1600" i="1" dirty="0" err="1"/>
              <a:t>mass</a:t>
            </a:r>
            <a:r>
              <a:rPr lang="de-DE" sz="1600" i="1" dirty="0"/>
              <a:t> </a:t>
            </a:r>
            <a:r>
              <a:rPr lang="de-DE" sz="1600" i="1" dirty="0" err="1"/>
              <a:t>spectrometry</a:t>
            </a:r>
            <a:r>
              <a:rPr lang="de-DE" sz="1600" i="1" dirty="0"/>
              <a:t>: a </a:t>
            </a:r>
            <a:r>
              <a:rPr lang="de-DE" sz="1600" i="1" dirty="0" err="1"/>
              <a:t>case</a:t>
            </a:r>
            <a:r>
              <a:rPr lang="de-DE" sz="1600" i="1" dirty="0"/>
              <a:t> </a:t>
            </a:r>
            <a:r>
              <a:rPr lang="de-DE" sz="1600" i="1" dirty="0" err="1"/>
              <a:t>study</a:t>
            </a:r>
            <a:r>
              <a:rPr lang="de-DE" sz="1600" i="1" dirty="0"/>
              <a:t> </a:t>
            </a:r>
            <a:r>
              <a:rPr lang="de-DE" sz="1600" i="1" dirty="0" err="1"/>
              <a:t>using</a:t>
            </a:r>
            <a:r>
              <a:rPr lang="de-DE" sz="1600" i="1" dirty="0"/>
              <a:t> </a:t>
            </a:r>
            <a:r>
              <a:rPr lang="de-DE" sz="1600" i="1" dirty="0" err="1"/>
              <a:t>the</a:t>
            </a:r>
            <a:r>
              <a:rPr lang="de-DE" sz="1600" i="1" dirty="0"/>
              <a:t> </a:t>
            </a:r>
            <a:r>
              <a:rPr lang="de-DE" sz="1600" i="1" dirty="0" err="1"/>
              <a:t>restriction</a:t>
            </a:r>
            <a:r>
              <a:rPr lang="de-DE" sz="1600" i="1" dirty="0"/>
              <a:t> </a:t>
            </a:r>
            <a:r>
              <a:rPr lang="de-DE" sz="1600" i="1" dirty="0" err="1"/>
              <a:t>endonuclease</a:t>
            </a:r>
            <a:r>
              <a:rPr lang="de-DE" sz="1600" i="1" dirty="0"/>
              <a:t> </a:t>
            </a:r>
            <a:r>
              <a:rPr lang="de-DE" sz="1600" i="1" dirty="0" err="1"/>
              <a:t>SsoII</a:t>
            </a:r>
            <a:r>
              <a:rPr lang="de-DE" sz="1600" i="1" dirty="0"/>
              <a:t>.</a:t>
            </a:r>
          </a:p>
          <a:p>
            <a:pPr marL="0" indent="0">
              <a:buNone/>
            </a:pPr>
            <a:r>
              <a:rPr lang="de-DE" sz="1600" dirty="0" smtClean="0"/>
              <a:t>Mol </a:t>
            </a:r>
            <a:r>
              <a:rPr lang="de-DE" sz="1600" dirty="0" err="1"/>
              <a:t>Biosyst</a:t>
            </a:r>
            <a:r>
              <a:rPr lang="de-DE" sz="1600" dirty="0"/>
              <a:t>. </a:t>
            </a:r>
            <a:r>
              <a:rPr lang="de-DE" sz="1600" dirty="0">
                <a:solidFill>
                  <a:srgbClr val="FF0000"/>
                </a:solidFill>
              </a:rPr>
              <a:t>2005</a:t>
            </a:r>
            <a:r>
              <a:rPr lang="de-DE" sz="1600" dirty="0"/>
              <a:t> </a:t>
            </a:r>
            <a:r>
              <a:rPr lang="de-DE" sz="1600" dirty="0" smtClean="0"/>
              <a:t>1:135. </a:t>
            </a:r>
            <a:endParaRPr lang="de-DE"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453" y="3276430"/>
            <a:ext cx="2705286" cy="2501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59388" y="6103923"/>
            <a:ext cx="9001486" cy="707886"/>
          </a:xfrm>
          <a:prstGeom prst="rect">
            <a:avLst/>
          </a:prstGeom>
          <a:noFill/>
        </p:spPr>
        <p:txBody>
          <a:bodyPr wrap="square" rtlCol="0">
            <a:spAutoFit/>
          </a:bodyPr>
          <a:lstStyle/>
          <a:p>
            <a:pPr algn="ctr"/>
            <a:r>
              <a:rPr lang="de-DE" sz="2000" dirty="0" smtClean="0">
                <a:solidFill>
                  <a:srgbClr val="009900"/>
                </a:solidFill>
              </a:rPr>
              <a:t>The </a:t>
            </a:r>
            <a:r>
              <a:rPr lang="de-DE" sz="2000" dirty="0" err="1" smtClean="0">
                <a:solidFill>
                  <a:srgbClr val="009900"/>
                </a:solidFill>
              </a:rPr>
              <a:t>structure</a:t>
            </a:r>
            <a:r>
              <a:rPr lang="de-DE" sz="2000" dirty="0" smtClean="0">
                <a:solidFill>
                  <a:srgbClr val="009900"/>
                </a:solidFill>
              </a:rPr>
              <a:t> </a:t>
            </a:r>
            <a:r>
              <a:rPr lang="de-DE" sz="2000" dirty="0" err="1" smtClean="0">
                <a:solidFill>
                  <a:srgbClr val="009900"/>
                </a:solidFill>
              </a:rPr>
              <a:t>of</a:t>
            </a:r>
            <a:r>
              <a:rPr lang="de-DE" sz="2000" dirty="0" smtClean="0">
                <a:solidFill>
                  <a:srgbClr val="009900"/>
                </a:solidFill>
              </a:rPr>
              <a:t> </a:t>
            </a:r>
            <a:r>
              <a:rPr lang="de-DE" sz="2000" dirty="0" err="1" smtClean="0">
                <a:solidFill>
                  <a:srgbClr val="009900"/>
                </a:solidFill>
              </a:rPr>
              <a:t>restriction</a:t>
            </a:r>
            <a:r>
              <a:rPr lang="de-DE" sz="2000" dirty="0" smtClean="0">
                <a:solidFill>
                  <a:srgbClr val="009900"/>
                </a:solidFill>
              </a:rPr>
              <a:t> </a:t>
            </a:r>
            <a:r>
              <a:rPr lang="de-DE" sz="2000" dirty="0" err="1" smtClean="0">
                <a:solidFill>
                  <a:srgbClr val="009900"/>
                </a:solidFill>
              </a:rPr>
              <a:t>enzyme</a:t>
            </a:r>
            <a:r>
              <a:rPr lang="de-DE" sz="2000" dirty="0" smtClean="0">
                <a:solidFill>
                  <a:srgbClr val="009900"/>
                </a:solidFill>
              </a:rPr>
              <a:t>-substrate </a:t>
            </a:r>
            <a:r>
              <a:rPr lang="de-DE" sz="2000" dirty="0" err="1" smtClean="0">
                <a:solidFill>
                  <a:srgbClr val="009900"/>
                </a:solidFill>
              </a:rPr>
              <a:t>complexes</a:t>
            </a:r>
            <a:r>
              <a:rPr lang="de-DE" sz="2000" dirty="0" smtClean="0">
                <a:solidFill>
                  <a:srgbClr val="009900"/>
                </a:solidFill>
              </a:rPr>
              <a:t> </a:t>
            </a:r>
            <a:r>
              <a:rPr lang="de-DE" sz="2000" dirty="0" err="1" smtClean="0">
                <a:solidFill>
                  <a:srgbClr val="009900"/>
                </a:solidFill>
              </a:rPr>
              <a:t>were</a:t>
            </a:r>
            <a:r>
              <a:rPr lang="de-DE" sz="2000" dirty="0" smtClean="0">
                <a:solidFill>
                  <a:srgbClr val="009900"/>
                </a:solidFill>
              </a:rPr>
              <a:t> </a:t>
            </a:r>
            <a:r>
              <a:rPr lang="de-DE" sz="2000" dirty="0" err="1" smtClean="0">
                <a:solidFill>
                  <a:srgbClr val="009900"/>
                </a:solidFill>
              </a:rPr>
              <a:t>modelled</a:t>
            </a:r>
            <a:r>
              <a:rPr lang="de-DE" sz="2000" dirty="0" smtClean="0">
                <a:solidFill>
                  <a:srgbClr val="009900"/>
                </a:solidFill>
              </a:rPr>
              <a:t> </a:t>
            </a:r>
            <a:r>
              <a:rPr lang="de-DE" sz="2000" dirty="0" err="1" smtClean="0">
                <a:solidFill>
                  <a:srgbClr val="009900"/>
                </a:solidFill>
              </a:rPr>
              <a:t>using</a:t>
            </a:r>
            <a:r>
              <a:rPr lang="de-DE" sz="2000" dirty="0" smtClean="0">
                <a:solidFill>
                  <a:srgbClr val="009900"/>
                </a:solidFill>
              </a:rPr>
              <a:t> multiple </a:t>
            </a:r>
            <a:r>
              <a:rPr lang="de-DE" sz="2000" dirty="0" err="1" smtClean="0">
                <a:solidFill>
                  <a:srgbClr val="009900"/>
                </a:solidFill>
              </a:rPr>
              <a:t>sequence</a:t>
            </a:r>
            <a:r>
              <a:rPr lang="de-DE" sz="2000" dirty="0" smtClean="0">
                <a:solidFill>
                  <a:srgbClr val="009900"/>
                </a:solidFill>
              </a:rPr>
              <a:t> </a:t>
            </a:r>
            <a:r>
              <a:rPr lang="de-DE" sz="2000" dirty="0" err="1" smtClean="0">
                <a:solidFill>
                  <a:srgbClr val="009900"/>
                </a:solidFill>
              </a:rPr>
              <a:t>alignments</a:t>
            </a:r>
            <a:r>
              <a:rPr lang="de-DE" sz="2000" dirty="0" smtClean="0">
                <a:solidFill>
                  <a:srgbClr val="009900"/>
                </a:solidFill>
              </a:rPr>
              <a:t>, X-</a:t>
            </a:r>
            <a:r>
              <a:rPr lang="de-DE" sz="2000" dirty="0" err="1" smtClean="0">
                <a:solidFill>
                  <a:srgbClr val="009900"/>
                </a:solidFill>
              </a:rPr>
              <a:t>linking</a:t>
            </a:r>
            <a:r>
              <a:rPr lang="de-DE" sz="2000" dirty="0" smtClean="0">
                <a:solidFill>
                  <a:srgbClr val="009900"/>
                </a:solidFill>
              </a:rPr>
              <a:t> </a:t>
            </a:r>
            <a:r>
              <a:rPr lang="de-DE" sz="2000" dirty="0" err="1" smtClean="0">
                <a:solidFill>
                  <a:srgbClr val="009900"/>
                </a:solidFill>
              </a:rPr>
              <a:t>and</a:t>
            </a:r>
            <a:r>
              <a:rPr lang="de-DE" sz="2000" dirty="0" smtClean="0">
                <a:solidFill>
                  <a:srgbClr val="009900"/>
                </a:solidFill>
              </a:rPr>
              <a:t> SDM</a:t>
            </a:r>
            <a:endParaRPr lang="de-DE" sz="2000" dirty="0">
              <a:solidFill>
                <a:srgbClr val="009900"/>
              </a:solidFill>
            </a:endParaRPr>
          </a:p>
        </p:txBody>
      </p:sp>
    </p:spTree>
    <p:extLst>
      <p:ext uri="{BB962C8B-B14F-4D97-AF65-F5344CB8AC3E}">
        <p14:creationId xmlns:p14="http://schemas.microsoft.com/office/powerpoint/2010/main" val="2301023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w2">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2556</Words>
  <Application>Microsoft Office PowerPoint</Application>
  <PresentationFormat>Bildschirmpräsentation (4:3)</PresentationFormat>
  <Paragraphs>305</Paragraphs>
  <Slides>30</Slides>
  <Notes>1</Notes>
  <HiddenSlides>0</HiddenSlides>
  <MMClips>0</MMClips>
  <ScaleCrop>false</ScaleCrop>
  <HeadingPairs>
    <vt:vector size="4" baseType="variant">
      <vt:variant>
        <vt:lpstr>Design</vt:lpstr>
      </vt:variant>
      <vt:variant>
        <vt:i4>2</vt:i4>
      </vt:variant>
      <vt:variant>
        <vt:lpstr>Folientitel</vt:lpstr>
      </vt:variant>
      <vt:variant>
        <vt:i4>30</vt:i4>
      </vt:variant>
    </vt:vector>
  </HeadingPairs>
  <TitlesOfParts>
    <vt:vector size="32" baseType="lpstr">
      <vt:lpstr>Standarddesign</vt:lpstr>
      <vt:lpstr>ww2</vt:lpstr>
      <vt:lpstr>PowerPoint-Präsentation</vt:lpstr>
      <vt:lpstr>roberts@neb.com Sa 03.08.2013 </vt:lpstr>
      <vt:lpstr>How it all started</vt:lpstr>
      <vt:lpstr>Binding and cleavage experiments</vt:lpstr>
      <vt:lpstr>Probing the protein-DNA interface I</vt:lpstr>
      <vt:lpstr>Probing the protein-DNA interface II</vt:lpstr>
      <vt:lpstr>Probing the protein-DNA interface III</vt:lpstr>
      <vt:lpstr>Probing the protein-DNA interface IV</vt:lpstr>
      <vt:lpstr>Probing the protein-DNA interface V</vt:lpstr>
      <vt:lpstr>Resolving mechanistic details</vt:lpstr>
      <vt:lpstr>Cloning and overexpression of EcoRI</vt:lpstr>
      <vt:lpstr>Crystal structure analyses</vt:lpstr>
      <vt:lpstr>Catalysis I</vt:lpstr>
      <vt:lpstr>Catalysis II</vt:lpstr>
      <vt:lpstr>Catalysis III</vt:lpstr>
      <vt:lpstr>Catalysis IV</vt:lpstr>
      <vt:lpstr>PowerPoint-Präsentation</vt:lpstr>
      <vt:lpstr>Catalysis VI</vt:lpstr>
      <vt:lpstr>Evolution of restriction enzymes I</vt:lpstr>
      <vt:lpstr>Evolution of restriction enzymes II</vt:lpstr>
      <vt:lpstr>Protein engineering of EcoRV I </vt:lpstr>
      <vt:lpstr>Protein engineering of EcoRV II </vt:lpstr>
      <vt:lpstr>Nucleases for precise gene targeting</vt:lpstr>
      <vt:lpstr>PowerPoint-Präsentation</vt:lpstr>
      <vt:lpstr>Programmable DNA binding modules Zinc finger and TAL effector proteins</vt:lpstr>
      <vt:lpstr>The architecture of TALE–PvuII fusion proteins</vt:lpstr>
      <vt:lpstr>PowerPoint-Präsentation</vt:lpstr>
      <vt:lpstr>PowerPoint-Präsentation</vt:lpstr>
      <vt:lpstr>Engineered nucleases: „the tool box“</vt:lpstr>
      <vt:lpstr>Acknowledgements</vt:lpstr>
    </vt:vector>
  </TitlesOfParts>
  <Company>Universität Gießen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Biochemie</dc:creator>
  <cp:lastModifiedBy>Ping</cp:lastModifiedBy>
  <cp:revision>999</cp:revision>
  <dcterms:created xsi:type="dcterms:W3CDTF">2006-07-24T10:21:46Z</dcterms:created>
  <dcterms:modified xsi:type="dcterms:W3CDTF">2013-10-20T10:50:11Z</dcterms:modified>
</cp:coreProperties>
</file>