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64" r:id="rId2"/>
    <p:sldId id="256" r:id="rId3"/>
    <p:sldId id="262" r:id="rId4"/>
    <p:sldId id="263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8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D954-D203-8248-8CE3-5A83B9AFF4B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BDDC-6473-664E-A1D3-5BEC682E5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13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D954-D203-8248-8CE3-5A83B9AFF4B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BDDC-6473-664E-A1D3-5BEC682E5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46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D954-D203-8248-8CE3-5A83B9AFF4B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BDDC-6473-664E-A1D3-5BEC682E5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82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D954-D203-8248-8CE3-5A83B9AFF4B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BDDC-6473-664E-A1D3-5BEC682E5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25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D954-D203-8248-8CE3-5A83B9AFF4B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BDDC-6473-664E-A1D3-5BEC682E5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023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D954-D203-8248-8CE3-5A83B9AFF4B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BDDC-6473-664E-A1D3-5BEC682E5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943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D954-D203-8248-8CE3-5A83B9AFF4B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BDDC-6473-664E-A1D3-5BEC682E5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D954-D203-8248-8CE3-5A83B9AFF4B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BDDC-6473-664E-A1D3-5BEC682E5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41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D954-D203-8248-8CE3-5A83B9AFF4B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BDDC-6473-664E-A1D3-5BEC682E5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7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D954-D203-8248-8CE3-5A83B9AFF4B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BDDC-6473-664E-A1D3-5BEC682E5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769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D954-D203-8248-8CE3-5A83B9AFF4B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BDDC-6473-664E-A1D3-5BEC682E5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02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3D954-D203-8248-8CE3-5A83B9AFF4B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FBDDC-6473-664E-A1D3-5BEC682E5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6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History of Restriction Enzymes</a:t>
            </a:r>
            <a:br>
              <a:rPr lang="en-US" dirty="0" smtClean="0"/>
            </a:br>
            <a:r>
              <a:rPr lang="en-US" dirty="0" smtClean="0"/>
              <a:t>Meeting Summary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Stu Linn</a:t>
            </a:r>
          </a:p>
          <a:p>
            <a:r>
              <a:rPr lang="en-US" dirty="0" smtClean="0"/>
              <a:t>University of California, Berkeley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96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173" y="175515"/>
            <a:ext cx="8786500" cy="743359"/>
          </a:xfrm>
        </p:spPr>
        <p:txBody>
          <a:bodyPr>
            <a:noAutofit/>
          </a:bodyPr>
          <a:lstStyle/>
          <a:p>
            <a:r>
              <a:rPr lang="en-US" sz="2300" b="1" dirty="0" smtClean="0">
                <a:solidFill>
                  <a:srgbClr val="0000FF"/>
                </a:solidFill>
                <a:latin typeface="Times"/>
                <a:cs typeface="Times"/>
              </a:rPr>
              <a:t>Some Items Noted for Restriction and Modification Studies</a:t>
            </a:r>
            <a:r>
              <a:rPr lang="en-US" sz="2300" dirty="0" smtClean="0">
                <a:solidFill>
                  <a:srgbClr val="0000FF"/>
                </a:solidFill>
                <a:latin typeface="Times"/>
                <a:cs typeface="Times"/>
              </a:rPr>
              <a:t/>
            </a:r>
            <a:br>
              <a:rPr lang="en-US" sz="2300" dirty="0" smtClean="0">
                <a:solidFill>
                  <a:srgbClr val="0000FF"/>
                </a:solidFill>
                <a:latin typeface="Times"/>
                <a:cs typeface="Times"/>
              </a:rPr>
            </a:br>
            <a:endParaRPr lang="en-US" sz="2300" dirty="0">
              <a:solidFill>
                <a:srgbClr val="0000FF"/>
              </a:solidFill>
              <a:latin typeface="Times"/>
              <a:cs typeface="Time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619467"/>
            <a:ext cx="8131675" cy="6153356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 </a:t>
            </a:r>
          </a:p>
          <a:p>
            <a:pPr algn="l"/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     There were a number of small meetings devoted especially to restriction and modification </a:t>
            </a:r>
            <a:r>
              <a:rPr lang="en-US" sz="2400" dirty="0">
                <a:solidFill>
                  <a:srgbClr val="000000"/>
                </a:solidFill>
                <a:latin typeface="Times"/>
                <a:cs typeface="Times"/>
              </a:rPr>
              <a:t>a</a:t>
            </a:r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nd closely related topics. </a:t>
            </a:r>
          </a:p>
          <a:p>
            <a:pPr algn="l"/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	And, there were numerous short visits to other laboratories to collaborate on the development of new ideas.</a:t>
            </a:r>
          </a:p>
          <a:p>
            <a:pPr algn="l"/>
            <a:endParaRPr lang="en-US" sz="2400" dirty="0" smtClean="0">
              <a:solidFill>
                <a:srgbClr val="000000"/>
              </a:solidFill>
              <a:latin typeface="Times"/>
              <a:cs typeface="Times"/>
            </a:endParaRPr>
          </a:p>
          <a:p>
            <a:pPr algn="l"/>
            <a:r>
              <a:rPr lang="en-US" sz="2400" dirty="0">
                <a:solidFill>
                  <a:srgbClr val="000000"/>
                </a:solidFill>
                <a:latin typeface="Times"/>
                <a:cs typeface="Times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Will email, Skype, and Google successfully replace these?</a:t>
            </a:r>
            <a:endParaRPr lang="en-US" sz="2400" dirty="0">
              <a:solidFill>
                <a:srgbClr val="000000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27710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497" y="274638"/>
            <a:ext cx="8641951" cy="695858"/>
          </a:xfrm>
        </p:spPr>
        <p:txBody>
          <a:bodyPr>
            <a:noAutofit/>
          </a:bodyPr>
          <a:lstStyle/>
          <a:p>
            <a:r>
              <a:rPr lang="en-US" sz="2200" b="1" dirty="0" smtClean="0">
                <a:solidFill>
                  <a:srgbClr val="0000FF"/>
                </a:solidFill>
                <a:latin typeface="Times"/>
                <a:cs typeface="Times"/>
              </a:rPr>
              <a:t>We Must </a:t>
            </a:r>
            <a:r>
              <a:rPr lang="en-US" sz="2200" b="1" dirty="0">
                <a:solidFill>
                  <a:srgbClr val="0000FF"/>
                </a:solidFill>
                <a:latin typeface="Times"/>
                <a:cs typeface="Times"/>
              </a:rPr>
              <a:t>U</a:t>
            </a:r>
            <a:r>
              <a:rPr lang="en-US" sz="2200" b="1" dirty="0" smtClean="0">
                <a:solidFill>
                  <a:srgbClr val="0000FF"/>
                </a:solidFill>
                <a:latin typeface="Times"/>
                <a:cs typeface="Times"/>
              </a:rPr>
              <a:t>nderstand that “Small </a:t>
            </a:r>
            <a:r>
              <a:rPr lang="en-US" sz="2200" b="1" dirty="0">
                <a:solidFill>
                  <a:srgbClr val="0000FF"/>
                </a:solidFill>
                <a:latin typeface="Times"/>
                <a:cs typeface="Times"/>
              </a:rPr>
              <a:t>S</a:t>
            </a:r>
            <a:r>
              <a:rPr lang="en-US" sz="2200" b="1" dirty="0" smtClean="0">
                <a:solidFill>
                  <a:srgbClr val="0000FF"/>
                </a:solidFill>
                <a:latin typeface="Times"/>
                <a:cs typeface="Times"/>
              </a:rPr>
              <a:t>cience” Also </a:t>
            </a:r>
            <a:r>
              <a:rPr lang="en-US" sz="2200" b="1" dirty="0">
                <a:solidFill>
                  <a:srgbClr val="0000FF"/>
                </a:solidFill>
                <a:latin typeface="Times"/>
                <a:cs typeface="Times"/>
              </a:rPr>
              <a:t>Y</a:t>
            </a:r>
            <a:r>
              <a:rPr lang="en-US" sz="2200" b="1" dirty="0" smtClean="0">
                <a:solidFill>
                  <a:srgbClr val="0000FF"/>
                </a:solidFill>
                <a:latin typeface="Times"/>
                <a:cs typeface="Times"/>
              </a:rPr>
              <a:t>ields </a:t>
            </a:r>
            <a:r>
              <a:rPr lang="en-US" sz="2200" b="1" dirty="0">
                <a:solidFill>
                  <a:srgbClr val="0000FF"/>
                </a:solidFill>
                <a:latin typeface="Times"/>
                <a:cs typeface="Times"/>
              </a:rPr>
              <a:t>B</a:t>
            </a:r>
            <a:r>
              <a:rPr lang="en-US" sz="2200" b="1" dirty="0" smtClean="0">
                <a:solidFill>
                  <a:srgbClr val="0000FF"/>
                </a:solidFill>
                <a:latin typeface="Times"/>
                <a:cs typeface="Times"/>
              </a:rPr>
              <a:t>ig </a:t>
            </a:r>
            <a:r>
              <a:rPr lang="en-US" sz="2200" b="1" dirty="0">
                <a:solidFill>
                  <a:srgbClr val="0000FF"/>
                </a:solidFill>
                <a:latin typeface="Times"/>
                <a:cs typeface="Times"/>
              </a:rPr>
              <a:t>R</a:t>
            </a:r>
            <a:r>
              <a:rPr lang="en-US" sz="2200" b="1" dirty="0" smtClean="0">
                <a:solidFill>
                  <a:srgbClr val="0000FF"/>
                </a:solidFill>
                <a:latin typeface="Times"/>
                <a:cs typeface="Times"/>
              </a:rPr>
              <a:t>eturns</a:t>
            </a:r>
            <a:r>
              <a:rPr lang="en-US" sz="2200" dirty="0" smtClean="0">
                <a:solidFill>
                  <a:srgbClr val="0000FF"/>
                </a:solidFill>
                <a:latin typeface="Times"/>
                <a:cs typeface="Times"/>
              </a:rPr>
              <a:t/>
            </a:r>
            <a:br>
              <a:rPr lang="en-US" sz="2200" dirty="0" smtClean="0">
                <a:solidFill>
                  <a:srgbClr val="0000FF"/>
                </a:solidFill>
                <a:latin typeface="Times"/>
                <a:cs typeface="Times"/>
              </a:rPr>
            </a:br>
            <a:endParaRPr lang="en-US" sz="2200" dirty="0">
              <a:solidFill>
                <a:srgbClr val="0000FF"/>
              </a:solidFill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848" y="691738"/>
            <a:ext cx="8229600" cy="54344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"/>
                <a:cs typeface="Times"/>
              </a:rPr>
              <a:t>	In </a:t>
            </a:r>
            <a:r>
              <a:rPr lang="en-US" sz="2200" dirty="0">
                <a:latin typeface="Times"/>
                <a:cs typeface="Times"/>
              </a:rPr>
              <a:t>all parts of the world, </a:t>
            </a:r>
            <a:r>
              <a:rPr lang="en-US" sz="2200" dirty="0" smtClean="0">
                <a:solidFill>
                  <a:schemeClr val="accent2"/>
                </a:solidFill>
                <a:latin typeface="Times"/>
                <a:cs typeface="Times"/>
              </a:rPr>
              <a:t>pressures </a:t>
            </a:r>
            <a:r>
              <a:rPr lang="en-US" sz="2200" dirty="0">
                <a:solidFill>
                  <a:schemeClr val="accent2"/>
                </a:solidFill>
                <a:latin typeface="Times"/>
                <a:cs typeface="Times"/>
              </a:rPr>
              <a:t>from the political arena </a:t>
            </a:r>
            <a:r>
              <a:rPr lang="en-US" sz="2200" dirty="0">
                <a:latin typeface="Times"/>
                <a:cs typeface="Times"/>
              </a:rPr>
              <a:t>are demanding that science funding must be predicated upon </a:t>
            </a:r>
            <a:r>
              <a:rPr lang="en-US" sz="2200" dirty="0">
                <a:solidFill>
                  <a:srgbClr val="C0504D"/>
                </a:solidFill>
                <a:latin typeface="Times"/>
                <a:cs typeface="Times"/>
              </a:rPr>
              <a:t>sure and rapid returns</a:t>
            </a:r>
            <a:r>
              <a:rPr lang="en-US" sz="2200" dirty="0">
                <a:latin typeface="Times"/>
                <a:cs typeface="Times"/>
              </a:rPr>
              <a:t> in the form of benefits to society and/or economic development and “translational” possibilities.  Indeed, to my knowledge, only Singapore seems truly interested in funding basic biomedical science.  </a:t>
            </a:r>
          </a:p>
          <a:p>
            <a:pPr marL="0" indent="0">
              <a:buNone/>
            </a:pPr>
            <a:r>
              <a:rPr lang="en-US" sz="2200" dirty="0" smtClean="0">
                <a:latin typeface="Times"/>
                <a:cs typeface="Times"/>
              </a:rPr>
              <a:t>	While </a:t>
            </a:r>
            <a:r>
              <a:rPr lang="en-US" sz="2200" dirty="0">
                <a:latin typeface="Times"/>
                <a:cs typeface="Times"/>
              </a:rPr>
              <a:t>current technologies require interdisciplinary collaborations and access to expensive analytical equipment, in these days of mega-grants and 20+ person publications, we must remember that </a:t>
            </a:r>
            <a:r>
              <a:rPr lang="en-US" sz="2200" dirty="0">
                <a:solidFill>
                  <a:srgbClr val="C0504D"/>
                </a:solidFill>
                <a:latin typeface="Times"/>
                <a:cs typeface="Times"/>
              </a:rPr>
              <a:t>small basic fundamental research projects also are significant </a:t>
            </a:r>
            <a:r>
              <a:rPr lang="en-US" sz="2200" dirty="0">
                <a:latin typeface="Times"/>
                <a:cs typeface="Times"/>
              </a:rPr>
              <a:t>in the long </a:t>
            </a:r>
            <a:r>
              <a:rPr lang="en-US" sz="2200" dirty="0" smtClean="0">
                <a:latin typeface="Times"/>
                <a:cs typeface="Times"/>
              </a:rPr>
              <a:t>run.</a:t>
            </a:r>
            <a:r>
              <a:rPr lang="en-US" sz="2200" dirty="0">
                <a:latin typeface="Times"/>
                <a:cs typeface="Times"/>
              </a:rPr>
              <a:t> </a:t>
            </a:r>
            <a:r>
              <a:rPr lang="en-US" sz="2200" dirty="0" smtClean="0">
                <a:latin typeface="Times"/>
                <a:cs typeface="Times"/>
              </a:rPr>
              <a:t> Examples </a:t>
            </a:r>
            <a:r>
              <a:rPr lang="en-US" sz="2200" dirty="0">
                <a:latin typeface="Times"/>
                <a:cs typeface="Times"/>
              </a:rPr>
              <a:t>include, of course, the early work on restriction and modification discussed here as well as the basic work of Luria, </a:t>
            </a:r>
            <a:r>
              <a:rPr lang="en-US" sz="2200" dirty="0" err="1">
                <a:latin typeface="Times"/>
                <a:cs typeface="Times"/>
              </a:rPr>
              <a:t>Bertani</a:t>
            </a:r>
            <a:r>
              <a:rPr lang="en-US" sz="2200" dirty="0">
                <a:latin typeface="Times"/>
                <a:cs typeface="Times"/>
              </a:rPr>
              <a:t>, </a:t>
            </a:r>
            <a:r>
              <a:rPr lang="en-US" sz="2200" dirty="0" err="1">
                <a:latin typeface="Times"/>
                <a:cs typeface="Times"/>
              </a:rPr>
              <a:t>Weigle</a:t>
            </a:r>
            <a:r>
              <a:rPr lang="en-US" sz="2200" dirty="0">
                <a:latin typeface="Times"/>
                <a:cs typeface="Times"/>
              </a:rPr>
              <a:t>, etc.  But we also have the work of </a:t>
            </a:r>
            <a:r>
              <a:rPr lang="en-US" sz="2200" dirty="0" smtClean="0">
                <a:latin typeface="Times"/>
                <a:cs typeface="Times"/>
              </a:rPr>
              <a:t> Jacob</a:t>
            </a:r>
            <a:r>
              <a:rPr lang="en-US" sz="2200" dirty="0">
                <a:latin typeface="Times"/>
                <a:cs typeface="Times"/>
              </a:rPr>
              <a:t>, Monod, Lwoff, </a:t>
            </a:r>
            <a:r>
              <a:rPr lang="en-US" sz="2200" dirty="0" err="1">
                <a:latin typeface="Times"/>
                <a:cs typeface="Times"/>
              </a:rPr>
              <a:t>Wollman</a:t>
            </a:r>
            <a:r>
              <a:rPr lang="en-US" sz="2200" dirty="0">
                <a:latin typeface="Times"/>
                <a:cs typeface="Times"/>
              </a:rPr>
              <a:t>, </a:t>
            </a:r>
            <a:r>
              <a:rPr lang="en-US" sz="2200" dirty="0" err="1">
                <a:latin typeface="Times"/>
                <a:cs typeface="Times"/>
              </a:rPr>
              <a:t>Pardee</a:t>
            </a:r>
            <a:r>
              <a:rPr lang="en-US" sz="2200" dirty="0">
                <a:latin typeface="Times"/>
                <a:cs typeface="Times"/>
              </a:rPr>
              <a:t>, and their many other colleagues</a:t>
            </a:r>
            <a:r>
              <a:rPr lang="en-US" sz="2200" dirty="0" smtClean="0">
                <a:latin typeface="Times"/>
                <a:cs typeface="Times"/>
              </a:rPr>
              <a:t>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effectLst/>
                <a:latin typeface="Times"/>
                <a:ea typeface="ＭＳ 明朝"/>
                <a:cs typeface="Times"/>
              </a:rPr>
              <a:t>	Of course, each of these advances has generated and will continue to generate </a:t>
            </a:r>
            <a:r>
              <a:rPr lang="en-US" sz="2200" dirty="0" smtClean="0">
                <a:solidFill>
                  <a:srgbClr val="C0504D"/>
                </a:solidFill>
                <a:effectLst/>
                <a:latin typeface="Times"/>
                <a:ea typeface="ＭＳ 明朝"/>
                <a:cs typeface="Times"/>
              </a:rPr>
              <a:t>concerns of an ethical nature </a:t>
            </a:r>
            <a:r>
              <a:rPr lang="en-US" sz="2200" dirty="0" smtClean="0">
                <a:effectLst/>
                <a:latin typeface="Times"/>
                <a:ea typeface="ＭＳ 明朝"/>
                <a:cs typeface="Times"/>
              </a:rPr>
              <a:t>such as the creation of new species which were discussed at the </a:t>
            </a:r>
            <a:r>
              <a:rPr lang="en-US" sz="2200" dirty="0" err="1" smtClean="0">
                <a:effectLst/>
                <a:latin typeface="Times"/>
                <a:ea typeface="ＭＳ 明朝"/>
                <a:cs typeface="Times"/>
              </a:rPr>
              <a:t>Asilomar</a:t>
            </a:r>
            <a:r>
              <a:rPr lang="en-US" sz="2200" dirty="0" smtClean="0">
                <a:effectLst/>
                <a:latin typeface="Times"/>
                <a:ea typeface="ＭＳ 明朝"/>
                <a:cs typeface="Times"/>
              </a:rPr>
              <a:t> Conference.</a:t>
            </a:r>
          </a:p>
          <a:p>
            <a:pPr marL="0" indent="0">
              <a:buNone/>
            </a:pPr>
            <a:endParaRPr lang="en-US" sz="2200" dirty="0">
              <a:latin typeface="Times"/>
              <a:cs typeface="Times"/>
            </a:endParaRPr>
          </a:p>
          <a:p>
            <a:pPr marL="0" indent="0">
              <a:buNone/>
            </a:pPr>
            <a:r>
              <a:rPr lang="en-US" sz="2200" dirty="0" smtClean="0">
                <a:latin typeface="Times"/>
                <a:cs typeface="Times"/>
              </a:rPr>
              <a:t> </a:t>
            </a:r>
            <a:endParaRPr lang="en-US" sz="22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73010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173" y="175515"/>
            <a:ext cx="8786500" cy="743359"/>
          </a:xfrm>
        </p:spPr>
        <p:txBody>
          <a:bodyPr>
            <a:noAutofit/>
          </a:bodyPr>
          <a:lstStyle/>
          <a:p>
            <a:r>
              <a:rPr lang="en-US" sz="2300" b="1" dirty="0" smtClean="0">
                <a:solidFill>
                  <a:srgbClr val="0000FF"/>
                </a:solidFill>
                <a:latin typeface="Times"/>
                <a:cs typeface="Times"/>
              </a:rPr>
              <a:t>Some Hot and Future Items for Restriction and Modification Studies</a:t>
            </a:r>
            <a:r>
              <a:rPr lang="en-US" sz="2300" dirty="0" smtClean="0">
                <a:solidFill>
                  <a:srgbClr val="0000FF"/>
                </a:solidFill>
                <a:latin typeface="Times"/>
                <a:cs typeface="Times"/>
              </a:rPr>
              <a:t/>
            </a:r>
            <a:br>
              <a:rPr lang="en-US" sz="2300" dirty="0" smtClean="0">
                <a:solidFill>
                  <a:srgbClr val="0000FF"/>
                </a:solidFill>
                <a:latin typeface="Times"/>
                <a:cs typeface="Times"/>
              </a:rPr>
            </a:br>
            <a:endParaRPr lang="en-US" sz="2300" dirty="0">
              <a:solidFill>
                <a:srgbClr val="0000FF"/>
              </a:solidFill>
              <a:latin typeface="Times"/>
              <a:cs typeface="Time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619467"/>
            <a:ext cx="8131675" cy="6153356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 </a:t>
            </a:r>
          </a:p>
          <a:p>
            <a:r>
              <a:rPr lang="en-US" sz="2300" b="1" u="sng" dirty="0" smtClean="0">
                <a:solidFill>
                  <a:srgbClr val="000000"/>
                </a:solidFill>
                <a:latin typeface="Times"/>
                <a:cs typeface="Times"/>
              </a:rPr>
              <a:t>Some basic questions that I would like to see addressed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 </a:t>
            </a:r>
          </a:p>
          <a:p>
            <a:pPr algn="l"/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	The evolution of R/M systems:  From where did they evolve? (recombination?)</a:t>
            </a:r>
          </a:p>
          <a:p>
            <a:pPr algn="l"/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 </a:t>
            </a:r>
          </a:p>
          <a:p>
            <a:pPr algn="l"/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	How did the </a:t>
            </a:r>
            <a:r>
              <a:rPr lang="en-US" sz="2400" dirty="0" err="1" smtClean="0">
                <a:solidFill>
                  <a:srgbClr val="000000"/>
                </a:solidFill>
                <a:latin typeface="Times"/>
                <a:cs typeface="Times"/>
              </a:rPr>
              <a:t>EcoB</a:t>
            </a:r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 and </a:t>
            </a:r>
            <a:r>
              <a:rPr lang="en-US" sz="2400" dirty="0" err="1" smtClean="0">
                <a:solidFill>
                  <a:srgbClr val="000000"/>
                </a:solidFill>
                <a:latin typeface="Times"/>
                <a:cs typeface="Times"/>
              </a:rPr>
              <a:t>EcoK</a:t>
            </a:r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 systems diverge?</a:t>
            </a:r>
          </a:p>
          <a:p>
            <a:pPr algn="l"/>
            <a:endParaRPr lang="en-US" sz="2400" dirty="0">
              <a:solidFill>
                <a:srgbClr val="000000"/>
              </a:solidFill>
              <a:latin typeface="Times"/>
              <a:cs typeface="Times"/>
            </a:endParaRPr>
          </a:p>
          <a:p>
            <a:pPr algn="l"/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	Are there other, unknown functions for R/M systems?</a:t>
            </a:r>
          </a:p>
          <a:p>
            <a:pPr algn="l"/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 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 </a:t>
            </a:r>
          </a:p>
          <a:p>
            <a:endParaRPr lang="en-US" sz="2400" dirty="0">
              <a:solidFill>
                <a:srgbClr val="000000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58397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249" y="30974"/>
            <a:ext cx="8931049" cy="588494"/>
          </a:xfrm>
        </p:spPr>
        <p:txBody>
          <a:bodyPr>
            <a:noAutofit/>
          </a:bodyPr>
          <a:lstStyle/>
          <a:p>
            <a:r>
              <a:rPr lang="en-US" sz="2200" b="1" dirty="0" smtClean="0">
                <a:solidFill>
                  <a:srgbClr val="0000FF"/>
                </a:solidFill>
                <a:latin typeface="Times"/>
                <a:cs typeface="Times"/>
              </a:rPr>
              <a:t>Some Hot and Future Items for Restriction and Modification Studies (2)</a:t>
            </a:r>
            <a:endParaRPr lang="en-US" sz="2200" dirty="0">
              <a:solidFill>
                <a:srgbClr val="0000FF"/>
              </a:solidFill>
              <a:latin typeface="Times"/>
              <a:cs typeface="Time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0397" y="526547"/>
            <a:ext cx="8703901" cy="6153356"/>
          </a:xfrm>
        </p:spPr>
        <p:txBody>
          <a:bodyPr>
            <a:noAutofit/>
          </a:bodyPr>
          <a:lstStyle/>
          <a:p>
            <a:r>
              <a:rPr lang="en-US" sz="2100" dirty="0" smtClean="0">
                <a:solidFill>
                  <a:schemeClr val="tx1"/>
                </a:solidFill>
                <a:latin typeface="Times"/>
                <a:cs typeface="Times"/>
              </a:rPr>
              <a:t> </a:t>
            </a:r>
            <a:r>
              <a:rPr lang="en-US" sz="2200" b="1" u="sng" dirty="0" smtClean="0">
                <a:solidFill>
                  <a:schemeClr val="tx1"/>
                </a:solidFill>
                <a:latin typeface="Times"/>
                <a:cs typeface="Times"/>
              </a:rPr>
              <a:t>Some current areas of interest</a:t>
            </a:r>
            <a:endParaRPr lang="en-US" sz="2200" dirty="0" smtClean="0">
              <a:solidFill>
                <a:schemeClr val="tx1"/>
              </a:solidFill>
              <a:latin typeface="Times"/>
              <a:cs typeface="Times"/>
            </a:endParaRPr>
          </a:p>
          <a:p>
            <a:pPr algn="l"/>
            <a:r>
              <a:rPr lang="en-US" sz="2100" dirty="0" smtClean="0">
                <a:solidFill>
                  <a:schemeClr val="tx1"/>
                </a:solidFill>
                <a:latin typeface="Times"/>
                <a:cs typeface="Times"/>
              </a:rPr>
              <a:t>	The role of restriction sites on plasmids in modulating the generation of drug-resistant bacterial strains.                                                                          </a:t>
            </a:r>
            <a:r>
              <a:rPr lang="en-US" sz="2100" dirty="0" smtClean="0">
                <a:solidFill>
                  <a:schemeClr val="bg1">
                    <a:lumMod val="65000"/>
                  </a:schemeClr>
                </a:solidFill>
                <a:latin typeface="Times"/>
                <a:cs typeface="Times"/>
              </a:rPr>
              <a:t>(G. A. Roberts, et al. (2013) </a:t>
            </a:r>
            <a:r>
              <a:rPr lang="en-US" sz="2100" i="1" dirty="0" err="1" smtClean="0">
                <a:solidFill>
                  <a:schemeClr val="bg1">
                    <a:lumMod val="65000"/>
                  </a:schemeClr>
                </a:solidFill>
                <a:latin typeface="Times"/>
                <a:cs typeface="Times"/>
              </a:rPr>
              <a:t>Nuc</a:t>
            </a:r>
            <a:r>
              <a:rPr lang="en-US" sz="2100" i="1" dirty="0" smtClean="0">
                <a:solidFill>
                  <a:schemeClr val="bg1">
                    <a:lumMod val="65000"/>
                  </a:schemeClr>
                </a:solidFill>
                <a:latin typeface="Times"/>
                <a:cs typeface="Times"/>
              </a:rPr>
              <a:t>. Ac. Res.</a:t>
            </a:r>
            <a:r>
              <a:rPr lang="en-US" sz="2100" dirty="0" smtClean="0">
                <a:solidFill>
                  <a:schemeClr val="bg1">
                    <a:lumMod val="65000"/>
                  </a:schemeClr>
                </a:solidFill>
                <a:latin typeface="Times"/>
                <a:cs typeface="Times"/>
              </a:rPr>
              <a:t> </a:t>
            </a:r>
            <a:r>
              <a:rPr lang="en-US" sz="2100" b="1" dirty="0" smtClean="0">
                <a:solidFill>
                  <a:schemeClr val="bg1">
                    <a:lumMod val="65000"/>
                  </a:schemeClr>
                </a:solidFill>
                <a:latin typeface="Times"/>
                <a:cs typeface="Times"/>
              </a:rPr>
              <a:t>41:</a:t>
            </a:r>
            <a:r>
              <a:rPr lang="en-US" sz="2100" dirty="0" smtClean="0">
                <a:solidFill>
                  <a:schemeClr val="bg1">
                    <a:lumMod val="65000"/>
                  </a:schemeClr>
                </a:solidFill>
                <a:latin typeface="Times"/>
                <a:cs typeface="Times"/>
              </a:rPr>
              <a:t> 7472-7484.)</a:t>
            </a:r>
            <a:endParaRPr lang="en-US" sz="2100" dirty="0" smtClean="0">
              <a:solidFill>
                <a:schemeClr val="tx1"/>
              </a:solidFill>
              <a:latin typeface="Times"/>
              <a:cs typeface="Times"/>
            </a:endParaRPr>
          </a:p>
          <a:p>
            <a:pPr algn="l"/>
            <a:r>
              <a:rPr lang="en-US" sz="2100" dirty="0" smtClean="0">
                <a:solidFill>
                  <a:schemeClr val="tx1"/>
                </a:solidFill>
                <a:latin typeface="Times"/>
                <a:cs typeface="Times"/>
              </a:rPr>
              <a:t>	The modulation by restriction enzymes of direct transfer of whole genomes among unrelated organisms.  E.g., bacteria to yeast                                           </a:t>
            </a:r>
            <a:r>
              <a:rPr lang="en-US" sz="2100" dirty="0" smtClean="0">
                <a:solidFill>
                  <a:srgbClr val="A6A6A6"/>
                </a:solidFill>
                <a:latin typeface="Times"/>
                <a:cs typeface="Times"/>
              </a:rPr>
              <a:t>(B. J. </a:t>
            </a:r>
            <a:r>
              <a:rPr lang="en-US" sz="2100" dirty="0" err="1" smtClean="0">
                <a:solidFill>
                  <a:srgbClr val="A6A6A6"/>
                </a:solidFill>
                <a:latin typeface="Times"/>
                <a:cs typeface="Times"/>
              </a:rPr>
              <a:t>Karas</a:t>
            </a:r>
            <a:r>
              <a:rPr lang="en-US" sz="2100" dirty="0" smtClean="0">
                <a:solidFill>
                  <a:srgbClr val="A6A6A6"/>
                </a:solidFill>
                <a:latin typeface="Times"/>
                <a:cs typeface="Times"/>
              </a:rPr>
              <a:t>, et al. (2013) </a:t>
            </a:r>
            <a:r>
              <a:rPr lang="en-US" sz="2100" i="1" dirty="0" smtClean="0">
                <a:solidFill>
                  <a:srgbClr val="A6A6A6"/>
                </a:solidFill>
                <a:latin typeface="Times"/>
                <a:cs typeface="Times"/>
              </a:rPr>
              <a:t>Nature Methods</a:t>
            </a:r>
            <a:r>
              <a:rPr lang="en-US" sz="2100" dirty="0" smtClean="0">
                <a:solidFill>
                  <a:srgbClr val="A6A6A6"/>
                </a:solidFill>
                <a:latin typeface="Times"/>
                <a:cs typeface="Times"/>
              </a:rPr>
              <a:t> </a:t>
            </a:r>
            <a:r>
              <a:rPr lang="en-US" sz="2100" b="1" dirty="0" smtClean="0">
                <a:solidFill>
                  <a:srgbClr val="A6A6A6"/>
                </a:solidFill>
                <a:latin typeface="Times"/>
                <a:cs typeface="Times"/>
              </a:rPr>
              <a:t>10: </a:t>
            </a:r>
            <a:r>
              <a:rPr lang="en-US" sz="2100" dirty="0" smtClean="0">
                <a:solidFill>
                  <a:srgbClr val="A6A6A6"/>
                </a:solidFill>
                <a:latin typeface="Times"/>
                <a:cs typeface="Times"/>
              </a:rPr>
              <a:t>410-412.)</a:t>
            </a:r>
            <a:endParaRPr lang="en-US" sz="2100" dirty="0" smtClean="0">
              <a:solidFill>
                <a:schemeClr val="tx1"/>
              </a:solidFill>
              <a:latin typeface="Times"/>
              <a:cs typeface="Times"/>
            </a:endParaRPr>
          </a:p>
          <a:p>
            <a:pPr algn="l"/>
            <a:r>
              <a:rPr lang="en-US" sz="2100" dirty="0" smtClean="0">
                <a:solidFill>
                  <a:schemeClr val="tx1"/>
                </a:solidFill>
                <a:latin typeface="Times"/>
                <a:cs typeface="Times"/>
              </a:rPr>
              <a:t>	The discovery of new restriction enzyme </a:t>
            </a:r>
            <a:r>
              <a:rPr lang="en-US" sz="2100" dirty="0" err="1" smtClean="0">
                <a:solidFill>
                  <a:schemeClr val="tx1"/>
                </a:solidFill>
                <a:latin typeface="Times"/>
                <a:cs typeface="Times"/>
              </a:rPr>
              <a:t>specifities</a:t>
            </a:r>
            <a:r>
              <a:rPr lang="en-US" sz="2100" dirty="0" smtClean="0">
                <a:solidFill>
                  <a:schemeClr val="tx1"/>
                </a:solidFill>
                <a:latin typeface="Times"/>
                <a:cs typeface="Times"/>
              </a:rPr>
              <a:t> to study </a:t>
            </a:r>
            <a:r>
              <a:rPr lang="en-US" sz="2100" dirty="0" err="1" smtClean="0">
                <a:solidFill>
                  <a:schemeClr val="tx1"/>
                </a:solidFill>
                <a:latin typeface="Times"/>
                <a:cs typeface="Times"/>
              </a:rPr>
              <a:t>hmC</a:t>
            </a:r>
            <a:r>
              <a:rPr lang="en-US" sz="2100" dirty="0" smtClean="0">
                <a:solidFill>
                  <a:schemeClr val="tx1"/>
                </a:solidFill>
                <a:latin typeface="Times"/>
                <a:cs typeface="Times"/>
              </a:rPr>
              <a:t>, 5-hmU, 5-formylC, 5-carboxylC.                                                                                     </a:t>
            </a:r>
            <a:r>
              <a:rPr lang="en-US" sz="2100" dirty="0" smtClean="0">
                <a:solidFill>
                  <a:srgbClr val="A6A6A6"/>
                </a:solidFill>
                <a:latin typeface="Times"/>
                <a:cs typeface="Times"/>
              </a:rPr>
              <a:t>(J. G. </a:t>
            </a:r>
            <a:r>
              <a:rPr lang="en-US" sz="2100" dirty="0" err="1" smtClean="0">
                <a:solidFill>
                  <a:srgbClr val="A6A6A6"/>
                </a:solidFill>
                <a:latin typeface="Times"/>
                <a:cs typeface="Times"/>
              </a:rPr>
              <a:t>Borgaro</a:t>
            </a:r>
            <a:r>
              <a:rPr lang="en-US" sz="2100" dirty="0" smtClean="0">
                <a:solidFill>
                  <a:srgbClr val="A6A6A6"/>
                </a:solidFill>
                <a:latin typeface="Times"/>
                <a:cs typeface="Times"/>
              </a:rPr>
              <a:t> and Z. Zhu (2013) </a:t>
            </a:r>
            <a:r>
              <a:rPr lang="en-US" sz="2100" i="1" dirty="0" err="1" smtClean="0">
                <a:solidFill>
                  <a:srgbClr val="A6A6A6"/>
                </a:solidFill>
                <a:latin typeface="Times"/>
                <a:cs typeface="Times"/>
              </a:rPr>
              <a:t>Nuc</a:t>
            </a:r>
            <a:r>
              <a:rPr lang="en-US" sz="2100" i="1" dirty="0" smtClean="0">
                <a:solidFill>
                  <a:srgbClr val="A6A6A6"/>
                </a:solidFill>
                <a:latin typeface="Times"/>
                <a:cs typeface="Times"/>
              </a:rPr>
              <a:t>. Ac. Res. </a:t>
            </a:r>
            <a:r>
              <a:rPr lang="en-US" sz="2100" b="1" dirty="0" smtClean="0">
                <a:solidFill>
                  <a:srgbClr val="A6A6A6"/>
                </a:solidFill>
                <a:latin typeface="Times"/>
                <a:cs typeface="Times"/>
              </a:rPr>
              <a:t>41:</a:t>
            </a:r>
            <a:r>
              <a:rPr lang="en-US" sz="2100" dirty="0" smtClean="0">
                <a:solidFill>
                  <a:srgbClr val="A6A6A6"/>
                </a:solidFill>
                <a:latin typeface="Times"/>
                <a:cs typeface="Times"/>
              </a:rPr>
              <a:t> 4198-4206;</a:t>
            </a:r>
          </a:p>
          <a:p>
            <a:pPr algn="l"/>
            <a:r>
              <a:rPr lang="en-US" sz="2100" dirty="0" smtClean="0">
                <a:solidFill>
                  <a:srgbClr val="A6A6A6"/>
                </a:solidFill>
                <a:latin typeface="Times"/>
                <a:cs typeface="Times"/>
              </a:rPr>
              <a:t> L.M. </a:t>
            </a:r>
            <a:r>
              <a:rPr lang="en-US" sz="2100" dirty="0" err="1" smtClean="0">
                <a:solidFill>
                  <a:srgbClr val="A6A6A6"/>
                </a:solidFill>
                <a:latin typeface="Times"/>
                <a:cs typeface="Times"/>
              </a:rPr>
              <a:t>Iyer</a:t>
            </a:r>
            <a:r>
              <a:rPr lang="en-US" sz="2100" dirty="0" smtClean="0">
                <a:solidFill>
                  <a:srgbClr val="A6A6A6"/>
                </a:solidFill>
                <a:latin typeface="Times"/>
                <a:cs typeface="Times"/>
              </a:rPr>
              <a:t>, et al. (2013) </a:t>
            </a:r>
            <a:r>
              <a:rPr lang="en-US" sz="2100" i="1" dirty="0" err="1" smtClean="0">
                <a:solidFill>
                  <a:srgbClr val="A6A6A6"/>
                </a:solidFill>
                <a:latin typeface="Times"/>
                <a:cs typeface="Times"/>
              </a:rPr>
              <a:t>Nuc</a:t>
            </a:r>
            <a:r>
              <a:rPr lang="en-US" sz="2100" i="1" dirty="0" smtClean="0">
                <a:solidFill>
                  <a:srgbClr val="A6A6A6"/>
                </a:solidFill>
                <a:latin typeface="Times"/>
                <a:cs typeface="Times"/>
              </a:rPr>
              <a:t>. Ac. Res. </a:t>
            </a:r>
            <a:r>
              <a:rPr lang="en-US" sz="2100" b="1" dirty="0" smtClean="0">
                <a:solidFill>
                  <a:srgbClr val="A6A6A6"/>
                </a:solidFill>
                <a:latin typeface="Times"/>
                <a:cs typeface="Times"/>
              </a:rPr>
              <a:t>41: </a:t>
            </a:r>
            <a:r>
              <a:rPr lang="en-US" sz="2100" dirty="0" smtClean="0">
                <a:solidFill>
                  <a:srgbClr val="A6A6A6"/>
                </a:solidFill>
                <a:latin typeface="Times"/>
                <a:cs typeface="Times"/>
              </a:rPr>
              <a:t>7635-7655.)</a:t>
            </a:r>
          </a:p>
          <a:p>
            <a:pPr algn="l"/>
            <a:r>
              <a:rPr lang="en-US" sz="2100" dirty="0" smtClean="0">
                <a:solidFill>
                  <a:schemeClr val="tx1"/>
                </a:solidFill>
                <a:latin typeface="Times"/>
                <a:cs typeface="Times"/>
              </a:rPr>
              <a:t>	The application of high throughput strategies to characterize restriction endonuclease reactions.                                                                                     </a:t>
            </a:r>
            <a:r>
              <a:rPr lang="en-US" sz="2100" dirty="0" smtClean="0">
                <a:solidFill>
                  <a:srgbClr val="A6A6A6"/>
                </a:solidFill>
                <a:latin typeface="Times"/>
                <a:cs typeface="Times"/>
              </a:rPr>
              <a:t>(N. </a:t>
            </a:r>
            <a:r>
              <a:rPr lang="en-US" sz="2100" dirty="0" err="1" smtClean="0">
                <a:solidFill>
                  <a:srgbClr val="A6A6A6"/>
                </a:solidFill>
                <a:latin typeface="Times"/>
                <a:cs typeface="Times"/>
              </a:rPr>
              <a:t>Kamps</a:t>
            </a:r>
            <a:r>
              <a:rPr lang="en-US" sz="2100" dirty="0" smtClean="0">
                <a:solidFill>
                  <a:srgbClr val="A6A6A6"/>
                </a:solidFill>
                <a:latin typeface="Times"/>
                <a:cs typeface="Times"/>
              </a:rPr>
              <a:t>-Hughes, et al. (2013) </a:t>
            </a:r>
            <a:r>
              <a:rPr lang="en-US" sz="2100" i="1" dirty="0" err="1" smtClean="0">
                <a:solidFill>
                  <a:srgbClr val="A6A6A6"/>
                </a:solidFill>
                <a:latin typeface="Times"/>
                <a:cs typeface="Times"/>
              </a:rPr>
              <a:t>Nuc</a:t>
            </a:r>
            <a:r>
              <a:rPr lang="en-US" sz="2100" i="1" dirty="0" smtClean="0">
                <a:solidFill>
                  <a:srgbClr val="A6A6A6"/>
                </a:solidFill>
                <a:latin typeface="Times"/>
                <a:cs typeface="Times"/>
              </a:rPr>
              <a:t>. Ac. Res. </a:t>
            </a:r>
            <a:r>
              <a:rPr lang="en-US" sz="2100" b="1" dirty="0" smtClean="0">
                <a:solidFill>
                  <a:srgbClr val="A6A6A6"/>
                </a:solidFill>
                <a:latin typeface="Times"/>
                <a:cs typeface="Times"/>
              </a:rPr>
              <a:t>41: </a:t>
            </a:r>
            <a:r>
              <a:rPr lang="en-US" sz="2100" dirty="0" smtClean="0">
                <a:solidFill>
                  <a:srgbClr val="A6A6A6"/>
                </a:solidFill>
                <a:latin typeface="Times"/>
                <a:cs typeface="Times"/>
              </a:rPr>
              <a:t>e119.)</a:t>
            </a:r>
            <a:endParaRPr lang="en-US" sz="2100" dirty="0" smtClean="0">
              <a:solidFill>
                <a:schemeClr val="tx1"/>
              </a:solidFill>
              <a:latin typeface="Times"/>
              <a:cs typeface="Times"/>
            </a:endParaRPr>
          </a:p>
          <a:p>
            <a:pPr algn="l"/>
            <a:r>
              <a:rPr lang="en-US" sz="2100" dirty="0" smtClean="0">
                <a:solidFill>
                  <a:schemeClr val="tx1"/>
                </a:solidFill>
                <a:latin typeface="Times"/>
                <a:cs typeface="Times"/>
              </a:rPr>
              <a:t>	In depth studies of restriction endonuclease diffusion and the role of ATP.                                                                                                           </a:t>
            </a:r>
            <a:r>
              <a:rPr lang="en-US" sz="2100" dirty="0" smtClean="0">
                <a:solidFill>
                  <a:srgbClr val="A6A6A6"/>
                </a:solidFill>
                <a:latin typeface="Times"/>
                <a:cs typeface="Times"/>
              </a:rPr>
              <a:t>(F. W. Schwarz, et al. (2013)  </a:t>
            </a:r>
            <a:r>
              <a:rPr lang="en-US" sz="2100" i="1" dirty="0" smtClean="0">
                <a:solidFill>
                  <a:srgbClr val="A6A6A6"/>
                </a:solidFill>
                <a:latin typeface="Times"/>
                <a:cs typeface="Times"/>
              </a:rPr>
              <a:t>Science</a:t>
            </a:r>
            <a:r>
              <a:rPr lang="en-US" sz="2100" dirty="0" smtClean="0">
                <a:solidFill>
                  <a:srgbClr val="A6A6A6"/>
                </a:solidFill>
                <a:latin typeface="Times"/>
                <a:cs typeface="Times"/>
              </a:rPr>
              <a:t> </a:t>
            </a:r>
            <a:r>
              <a:rPr lang="en-US" sz="2100" b="1" dirty="0" smtClean="0">
                <a:solidFill>
                  <a:srgbClr val="A6A6A6"/>
                </a:solidFill>
                <a:latin typeface="Times"/>
                <a:cs typeface="Times"/>
              </a:rPr>
              <a:t>340: </a:t>
            </a:r>
            <a:r>
              <a:rPr lang="en-US" sz="2100" dirty="0" smtClean="0">
                <a:solidFill>
                  <a:srgbClr val="A6A6A6"/>
                </a:solidFill>
                <a:latin typeface="Times"/>
                <a:cs typeface="Times"/>
              </a:rPr>
              <a:t>353-356.)</a:t>
            </a:r>
          </a:p>
          <a:p>
            <a:pPr algn="l"/>
            <a:r>
              <a:rPr lang="en-US" sz="2100" b="1" dirty="0" smtClean="0">
                <a:solidFill>
                  <a:schemeClr val="tx1"/>
                </a:solidFill>
                <a:latin typeface="Times"/>
                <a:cs typeface="Times"/>
              </a:rPr>
              <a:t> </a:t>
            </a:r>
            <a:endParaRPr lang="en-US" sz="2100" dirty="0" smtClean="0">
              <a:solidFill>
                <a:schemeClr val="tx1"/>
              </a:solidFill>
              <a:latin typeface="Times"/>
              <a:cs typeface="Times"/>
            </a:endParaRPr>
          </a:p>
          <a:p>
            <a:pPr algn="l"/>
            <a:endParaRPr lang="en-US" sz="2100" dirty="0">
              <a:solidFill>
                <a:schemeClr val="tx1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402143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173" y="175515"/>
            <a:ext cx="8848450" cy="743359"/>
          </a:xfrm>
        </p:spPr>
        <p:txBody>
          <a:bodyPr>
            <a:noAutofit/>
          </a:bodyPr>
          <a:lstStyle/>
          <a:p>
            <a:r>
              <a:rPr lang="en-US" sz="2200" b="1" dirty="0" smtClean="0">
                <a:solidFill>
                  <a:srgbClr val="0000FF"/>
                </a:solidFill>
                <a:latin typeface="Times"/>
                <a:cs typeface="Times"/>
              </a:rPr>
              <a:t>Some Hot and Future Items for Restriction and Modification Studies (3)</a:t>
            </a:r>
            <a:endParaRPr lang="en-US" sz="2200" dirty="0">
              <a:solidFill>
                <a:srgbClr val="0000FF"/>
              </a:solidFill>
              <a:latin typeface="Times"/>
              <a:cs typeface="Time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19467"/>
            <a:ext cx="9143999" cy="6153356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Times"/>
                <a:cs typeface="Times"/>
              </a:rPr>
              <a:t> </a:t>
            </a:r>
          </a:p>
          <a:p>
            <a:endParaRPr lang="en-US" sz="1600" u="sng" dirty="0">
              <a:solidFill>
                <a:schemeClr val="tx1"/>
              </a:solidFill>
              <a:latin typeface="Times"/>
              <a:cs typeface="Times"/>
            </a:endParaRPr>
          </a:p>
          <a:p>
            <a:r>
              <a:rPr lang="en-US" sz="1900" b="1" u="sng" dirty="0" smtClean="0">
                <a:solidFill>
                  <a:schemeClr val="tx1"/>
                </a:solidFill>
                <a:latin typeface="Times"/>
                <a:cs typeface="Times"/>
              </a:rPr>
              <a:t>The development of restriction nucleases with novel specificities</a:t>
            </a:r>
          </a:p>
          <a:p>
            <a:endParaRPr lang="en-US" sz="1900" b="1" u="sng" dirty="0">
              <a:solidFill>
                <a:schemeClr val="tx1"/>
              </a:solidFill>
              <a:latin typeface="Times"/>
              <a:cs typeface="Times"/>
            </a:endParaRPr>
          </a:p>
          <a:p>
            <a:r>
              <a:rPr lang="en-US" sz="1900" b="1" u="sng" dirty="0" smtClean="0">
                <a:solidFill>
                  <a:schemeClr val="tx1"/>
                </a:solidFill>
                <a:latin typeface="Times"/>
                <a:cs typeface="Times"/>
              </a:rPr>
              <a:t>The application of artificial restriction nuclease-like constructs for heritable targeting</a:t>
            </a:r>
            <a:endParaRPr lang="en-US" sz="1900" b="1" dirty="0" smtClean="0">
              <a:solidFill>
                <a:schemeClr val="tx1"/>
              </a:solidFill>
              <a:latin typeface="Times"/>
              <a:cs typeface="Times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Times"/>
                <a:cs typeface="Times"/>
              </a:rPr>
              <a:t> 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"/>
                <a:cs typeface="Times"/>
              </a:rPr>
              <a:t>	TALENS (</a:t>
            </a:r>
            <a:r>
              <a:rPr lang="en-US" sz="2000" u="sng" dirty="0" smtClean="0">
                <a:solidFill>
                  <a:schemeClr val="tx1"/>
                </a:solidFill>
                <a:latin typeface="Times"/>
                <a:cs typeface="Times"/>
              </a:rPr>
              <a:t>T</a:t>
            </a:r>
            <a:r>
              <a:rPr lang="en-US" sz="2000" dirty="0" smtClean="0">
                <a:solidFill>
                  <a:schemeClr val="tx1"/>
                </a:solidFill>
                <a:latin typeface="Times"/>
                <a:cs typeface="Times"/>
              </a:rPr>
              <a:t>ranscription </a:t>
            </a:r>
            <a:r>
              <a:rPr lang="en-US" sz="2000" u="sng" dirty="0" smtClean="0">
                <a:solidFill>
                  <a:schemeClr val="tx1"/>
                </a:solidFill>
                <a:latin typeface="Times"/>
                <a:cs typeface="Times"/>
              </a:rPr>
              <a:t>A</a:t>
            </a:r>
            <a:r>
              <a:rPr lang="en-US" sz="2000" dirty="0" smtClean="0">
                <a:solidFill>
                  <a:schemeClr val="tx1"/>
                </a:solidFill>
                <a:latin typeface="Times"/>
                <a:cs typeface="Times"/>
              </a:rPr>
              <a:t>ctivator-</a:t>
            </a:r>
            <a:r>
              <a:rPr lang="en-US" sz="2000" u="sng" dirty="0" smtClean="0">
                <a:solidFill>
                  <a:schemeClr val="tx1"/>
                </a:solidFill>
                <a:latin typeface="Times"/>
                <a:cs typeface="Times"/>
              </a:rPr>
              <a:t>L</a:t>
            </a:r>
            <a:r>
              <a:rPr lang="en-US" sz="2000" dirty="0" smtClean="0">
                <a:solidFill>
                  <a:schemeClr val="tx1"/>
                </a:solidFill>
                <a:latin typeface="Times"/>
                <a:cs typeface="Times"/>
              </a:rPr>
              <a:t>ike </a:t>
            </a:r>
            <a:r>
              <a:rPr lang="en-US" sz="2000" u="sng" dirty="0" smtClean="0">
                <a:solidFill>
                  <a:schemeClr val="tx1"/>
                </a:solidFill>
                <a:latin typeface="Times"/>
                <a:cs typeface="Times"/>
              </a:rPr>
              <a:t>E</a:t>
            </a:r>
            <a:r>
              <a:rPr lang="en-US" sz="2000" dirty="0" smtClean="0">
                <a:solidFill>
                  <a:schemeClr val="tx1"/>
                </a:solidFill>
                <a:latin typeface="Times"/>
                <a:cs typeface="Times"/>
              </a:rPr>
              <a:t>ffector </a:t>
            </a:r>
            <a:r>
              <a:rPr lang="en-US" sz="2000" u="sng" dirty="0" smtClean="0">
                <a:solidFill>
                  <a:schemeClr val="tx1"/>
                </a:solidFill>
                <a:latin typeface="Times"/>
                <a:cs typeface="Times"/>
              </a:rPr>
              <a:t>N</a:t>
            </a:r>
            <a:r>
              <a:rPr lang="en-US" sz="2000" dirty="0" smtClean="0">
                <a:solidFill>
                  <a:schemeClr val="tx1"/>
                </a:solidFill>
                <a:latin typeface="Times"/>
                <a:cs typeface="Times"/>
              </a:rPr>
              <a:t>ucleases)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"/>
                <a:cs typeface="Times"/>
              </a:rPr>
              <a:t> 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"/>
                <a:cs typeface="Times"/>
              </a:rPr>
              <a:t>	ZFNs  (artificial </a:t>
            </a:r>
            <a:r>
              <a:rPr lang="en-US" sz="2000" u="sng" dirty="0" smtClean="0">
                <a:solidFill>
                  <a:schemeClr val="tx1"/>
                </a:solidFill>
                <a:latin typeface="Times"/>
                <a:cs typeface="Times"/>
              </a:rPr>
              <a:t>Z</a:t>
            </a:r>
            <a:r>
              <a:rPr lang="en-US" sz="2000" dirty="0" smtClean="0">
                <a:solidFill>
                  <a:schemeClr val="tx1"/>
                </a:solidFill>
                <a:latin typeface="Times"/>
                <a:cs typeface="Times"/>
              </a:rPr>
              <a:t>inc-</a:t>
            </a:r>
            <a:r>
              <a:rPr lang="en-US" sz="2000" u="sng" dirty="0" smtClean="0">
                <a:solidFill>
                  <a:schemeClr val="tx1"/>
                </a:solidFill>
                <a:latin typeface="Times"/>
                <a:cs typeface="Times"/>
              </a:rPr>
              <a:t>F</a:t>
            </a:r>
            <a:r>
              <a:rPr lang="en-US" sz="2000" dirty="0" smtClean="0">
                <a:solidFill>
                  <a:schemeClr val="tx1"/>
                </a:solidFill>
                <a:latin typeface="Times"/>
                <a:cs typeface="Times"/>
              </a:rPr>
              <a:t>inger </a:t>
            </a:r>
            <a:r>
              <a:rPr lang="en-US" sz="2000" u="sng" dirty="0" smtClean="0">
                <a:solidFill>
                  <a:schemeClr val="tx1"/>
                </a:solidFill>
                <a:latin typeface="Times"/>
                <a:cs typeface="Times"/>
              </a:rPr>
              <a:t>N</a:t>
            </a:r>
            <a:r>
              <a:rPr lang="en-US" sz="2000" dirty="0" smtClean="0">
                <a:solidFill>
                  <a:schemeClr val="tx1"/>
                </a:solidFill>
                <a:latin typeface="Times"/>
                <a:cs typeface="Times"/>
              </a:rPr>
              <a:t>ucleases)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"/>
                <a:cs typeface="Times"/>
              </a:rPr>
              <a:t> 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"/>
                <a:cs typeface="Times"/>
              </a:rPr>
              <a:t>	CRISPER-</a:t>
            </a:r>
            <a:r>
              <a:rPr lang="en-US" sz="2000" dirty="0" err="1" smtClean="0">
                <a:solidFill>
                  <a:schemeClr val="tx1"/>
                </a:solidFill>
                <a:latin typeface="Times"/>
                <a:cs typeface="Times"/>
              </a:rPr>
              <a:t>Cas</a:t>
            </a:r>
            <a:r>
              <a:rPr lang="en-US" sz="2000" dirty="0" smtClean="0">
                <a:solidFill>
                  <a:schemeClr val="tx1"/>
                </a:solidFill>
                <a:latin typeface="Times"/>
                <a:cs typeface="Times"/>
              </a:rPr>
              <a:t>  (</a:t>
            </a:r>
            <a:r>
              <a:rPr lang="en-US" sz="2000" u="sng" dirty="0" smtClean="0">
                <a:solidFill>
                  <a:schemeClr val="tx1"/>
                </a:solidFill>
                <a:latin typeface="Times"/>
                <a:cs typeface="Times"/>
              </a:rPr>
              <a:t>C</a:t>
            </a:r>
            <a:r>
              <a:rPr lang="en-US" sz="2000" dirty="0" smtClean="0">
                <a:solidFill>
                  <a:schemeClr val="tx1"/>
                </a:solidFill>
                <a:latin typeface="Times"/>
                <a:cs typeface="Times"/>
              </a:rPr>
              <a:t>lustered </a:t>
            </a:r>
            <a:r>
              <a:rPr lang="en-US" sz="2000" u="sng" dirty="0" smtClean="0">
                <a:solidFill>
                  <a:schemeClr val="tx1"/>
                </a:solidFill>
                <a:latin typeface="Times"/>
                <a:cs typeface="Times"/>
              </a:rPr>
              <a:t>R</a:t>
            </a:r>
            <a:r>
              <a:rPr lang="en-US" sz="2000" dirty="0" smtClean="0">
                <a:solidFill>
                  <a:schemeClr val="tx1"/>
                </a:solidFill>
                <a:latin typeface="Times"/>
                <a:cs typeface="Times"/>
              </a:rPr>
              <a:t>egularly </a:t>
            </a:r>
            <a:r>
              <a:rPr lang="en-US" sz="2000" u="sng" dirty="0" smtClean="0">
                <a:solidFill>
                  <a:schemeClr val="tx1"/>
                </a:solidFill>
                <a:latin typeface="Times"/>
                <a:cs typeface="Times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Times"/>
                <a:cs typeface="Times"/>
              </a:rPr>
              <a:t>nterspaced </a:t>
            </a:r>
            <a:r>
              <a:rPr lang="en-US" sz="2000" u="sng" dirty="0" smtClean="0">
                <a:solidFill>
                  <a:schemeClr val="tx1"/>
                </a:solidFill>
                <a:latin typeface="Times"/>
                <a:cs typeface="Times"/>
              </a:rPr>
              <a:t>S</a:t>
            </a:r>
            <a:r>
              <a:rPr lang="en-US" sz="2000" dirty="0" smtClean="0">
                <a:solidFill>
                  <a:schemeClr val="tx1"/>
                </a:solidFill>
                <a:latin typeface="Times"/>
                <a:cs typeface="Times"/>
              </a:rPr>
              <a:t>hort </a:t>
            </a:r>
            <a:r>
              <a:rPr lang="en-US" sz="2000" u="sng" dirty="0" smtClean="0">
                <a:solidFill>
                  <a:schemeClr val="tx1"/>
                </a:solidFill>
                <a:latin typeface="Times"/>
                <a:cs typeface="Times"/>
              </a:rPr>
              <a:t>P</a:t>
            </a:r>
            <a:r>
              <a:rPr lang="en-US" sz="2000" dirty="0" smtClean="0">
                <a:solidFill>
                  <a:schemeClr val="tx1"/>
                </a:solidFill>
                <a:latin typeface="Times"/>
                <a:cs typeface="Times"/>
              </a:rPr>
              <a:t>alindromic </a:t>
            </a:r>
            <a:r>
              <a:rPr lang="en-US" sz="2000" u="sng" dirty="0" smtClean="0">
                <a:solidFill>
                  <a:schemeClr val="tx1"/>
                </a:solidFill>
                <a:latin typeface="Times"/>
                <a:cs typeface="Times"/>
              </a:rPr>
              <a:t>R</a:t>
            </a:r>
            <a:r>
              <a:rPr lang="en-US" sz="2000" dirty="0" smtClean="0">
                <a:solidFill>
                  <a:schemeClr val="tx1"/>
                </a:solidFill>
                <a:latin typeface="Times"/>
                <a:cs typeface="Times"/>
              </a:rPr>
              <a:t>epeats)-        	(</a:t>
            </a:r>
            <a:r>
              <a:rPr lang="en-US" sz="2000" u="sng" dirty="0" smtClean="0">
                <a:solidFill>
                  <a:schemeClr val="tx1"/>
                </a:solidFill>
                <a:latin typeface="Times"/>
                <a:cs typeface="Times"/>
              </a:rPr>
              <a:t>C</a:t>
            </a:r>
            <a:r>
              <a:rPr lang="en-US" sz="2000" dirty="0" smtClean="0">
                <a:solidFill>
                  <a:schemeClr val="tx1"/>
                </a:solidFill>
                <a:latin typeface="Times"/>
                <a:cs typeface="Times"/>
              </a:rPr>
              <a:t>RISPER-</a:t>
            </a:r>
            <a:r>
              <a:rPr lang="en-US" sz="2000" u="sng" dirty="0" smtClean="0">
                <a:solidFill>
                  <a:schemeClr val="tx1"/>
                </a:solidFill>
                <a:latin typeface="Times"/>
                <a:cs typeface="Times"/>
              </a:rPr>
              <a:t>as</a:t>
            </a:r>
            <a:r>
              <a:rPr lang="en-US" sz="2000" dirty="0" smtClean="0">
                <a:solidFill>
                  <a:schemeClr val="tx1"/>
                </a:solidFill>
                <a:latin typeface="Times"/>
                <a:cs typeface="Times"/>
              </a:rPr>
              <a:t>sociated genes)</a:t>
            </a:r>
          </a:p>
          <a:p>
            <a:endParaRPr lang="en-US" sz="2000" dirty="0" smtClean="0">
              <a:solidFill>
                <a:schemeClr val="tx1"/>
              </a:solidFill>
              <a:latin typeface="Times"/>
              <a:cs typeface="Times"/>
            </a:endParaRPr>
          </a:p>
          <a:p>
            <a:r>
              <a:rPr lang="en-US" sz="2000" b="1" u="sng" dirty="0" smtClean="0">
                <a:solidFill>
                  <a:schemeClr val="tx1"/>
                </a:solidFill>
                <a:latin typeface="Times"/>
                <a:cs typeface="Times"/>
              </a:rPr>
              <a:t>The development of increased accessibility, robustness and fidelity of these systems </a:t>
            </a:r>
          </a:p>
          <a:p>
            <a:endParaRPr lang="en-US" sz="1600" b="1" u="sng" dirty="0">
              <a:solidFill>
                <a:schemeClr val="tx1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90722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67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History of Restriction Enzymes Meeting Summary</vt:lpstr>
      <vt:lpstr>Some Items Noted for Restriction and Modification Studies </vt:lpstr>
      <vt:lpstr>We Must Understand that “Small Science” Also Yields Big Returns </vt:lpstr>
      <vt:lpstr>Some Hot and Future Items for Restriction and Modification Studies </vt:lpstr>
      <vt:lpstr>Some Hot and Future Items for Restriction and Modification Studies (2)</vt:lpstr>
      <vt:lpstr>Some Hot and Future Items for Restriction and Modification Studies (3)</vt:lpstr>
    </vt:vector>
  </TitlesOfParts>
  <Company>UC Berkeley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Hot and Future Items for Restriction and Modification Studies </dc:title>
  <dc:creator>Stu Linn</dc:creator>
  <cp:lastModifiedBy>Adams, Tom</cp:lastModifiedBy>
  <cp:revision>19</cp:revision>
  <cp:lastPrinted>2013-10-07T19:12:26Z</cp:lastPrinted>
  <dcterms:created xsi:type="dcterms:W3CDTF">2013-10-01T18:10:19Z</dcterms:created>
  <dcterms:modified xsi:type="dcterms:W3CDTF">2014-03-20T15:58:44Z</dcterms:modified>
</cp:coreProperties>
</file>