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2" r:id="rId5"/>
    <p:sldId id="260" r:id="rId6"/>
    <p:sldId id="259" r:id="rId7"/>
    <p:sldId id="261" r:id="rId8"/>
    <p:sldId id="263" r:id="rId9"/>
    <p:sldId id="264" r:id="rId10"/>
    <p:sldId id="267" r:id="rId11"/>
    <p:sldId id="268" r:id="rId12"/>
    <p:sldId id="269" r:id="rId13"/>
    <p:sldId id="271" r:id="rId14"/>
    <p:sldId id="270" r:id="rId15"/>
    <p:sldId id="272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16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ED1B6-D501-0743-B15A-852CACE05F6A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7C8C4-6BF4-7D4B-B4D6-14501AABC1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97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DE289A-5D38-6048-BC18-492A332421A0}" type="slidenum">
              <a:rPr lang="en-US"/>
              <a:pPr/>
              <a:t>8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178073-7E02-5645-8E06-E0287A3C65A4}" type="slidenum">
              <a:rPr lang="en-US"/>
              <a:pPr/>
              <a:t>9</a:t>
            </a:fld>
            <a:endParaRPr lang="en-US"/>
          </a:p>
        </p:txBody>
      </p:sp>
      <p:sp>
        <p:nvSpPr>
          <p:cNvPr id="609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3C649D-66F7-D848-ABD1-22B28ADFBD0A}" type="slidenum">
              <a:rPr lang="en-US"/>
              <a:pPr/>
              <a:t>10</a:t>
            </a:fld>
            <a:endParaRPr lang="en-US"/>
          </a:p>
        </p:txBody>
      </p:sp>
      <p:sp>
        <p:nvSpPr>
          <p:cNvPr id="60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2652-2FD4-9B42-92C8-DFEEA8F3491E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57C37-6EC7-514A-B5A9-8990F0CD1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90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2652-2FD4-9B42-92C8-DFEEA8F3491E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57C37-6EC7-514A-B5A9-8990F0CD1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62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2652-2FD4-9B42-92C8-DFEEA8F3491E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57C37-6EC7-514A-B5A9-8990F0CD1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5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2652-2FD4-9B42-92C8-DFEEA8F3491E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57C37-6EC7-514A-B5A9-8990F0CD1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47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2652-2FD4-9B42-92C8-DFEEA8F3491E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57C37-6EC7-514A-B5A9-8990F0CD1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09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2652-2FD4-9B42-92C8-DFEEA8F3491E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57C37-6EC7-514A-B5A9-8990F0CD1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2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2652-2FD4-9B42-92C8-DFEEA8F3491E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57C37-6EC7-514A-B5A9-8990F0CD1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4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2652-2FD4-9B42-92C8-DFEEA8F3491E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57C37-6EC7-514A-B5A9-8990F0CD1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1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2652-2FD4-9B42-92C8-DFEEA8F3491E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57C37-6EC7-514A-B5A9-8990F0CD1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79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2652-2FD4-9B42-92C8-DFEEA8F3491E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57C37-6EC7-514A-B5A9-8990F0CD1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63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2652-2FD4-9B42-92C8-DFEEA8F3491E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57C37-6EC7-514A-B5A9-8990F0CD1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62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C2652-2FD4-9B42-92C8-DFEEA8F3491E}" type="datetimeFigureOut">
              <a:rPr lang="en-US" smtClean="0"/>
              <a:pPr/>
              <a:t>11/18/2013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57C37-6EC7-514A-B5A9-8990F0CD1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2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tiff"/><Relationship Id="rId4" Type="http://schemas.openxmlformats.org/officeDocument/2006/relationships/image" Target="../media/image5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tif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emf"/><Relationship Id="rId7" Type="http://schemas.openxmlformats.org/officeDocument/2006/relationships/image" Target="../media/image37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emf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AR_alignmen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6"/>
          <a:stretch/>
        </p:blipFill>
        <p:spPr>
          <a:xfrm rot="5400000">
            <a:off x="984018" y="353203"/>
            <a:ext cx="5562969" cy="7459958"/>
          </a:xfrm>
          <a:prstGeom prst="rect">
            <a:avLst/>
          </a:prstGeom>
        </p:spPr>
      </p:pic>
      <p:pic>
        <p:nvPicPr>
          <p:cNvPr id="6" name="Picture 5" descr="2421.fu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86" b="77468"/>
          <a:stretch/>
        </p:blipFill>
        <p:spPr>
          <a:xfrm>
            <a:off x="3692249" y="355599"/>
            <a:ext cx="5486400" cy="26006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1539" y="-516544"/>
            <a:ext cx="8229600" cy="1470025"/>
          </a:xfrm>
        </p:spPr>
        <p:txBody>
          <a:bodyPr/>
          <a:lstStyle/>
          <a:p>
            <a:r>
              <a:rPr lang="en-US" dirty="0" smtClean="0"/>
              <a:t>My Journey with </a:t>
            </a:r>
            <a:r>
              <a:rPr lang="en-US" smtClean="0"/>
              <a:t>RM systems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952575" y="1500766"/>
            <a:ext cx="374904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0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r>
              <a:rPr lang="en-US" dirty="0"/>
              <a:t>Base flipping</a:t>
            </a:r>
          </a:p>
        </p:txBody>
      </p:sp>
      <p:pic>
        <p:nvPicPr>
          <p:cNvPr id="603142" name="Picture 6" descr="HhaI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7" r="17422"/>
          <a:stretch>
            <a:fillRect/>
          </a:stretch>
        </p:blipFill>
        <p:spPr bwMode="auto">
          <a:xfrm>
            <a:off x="4624388" y="4111625"/>
            <a:ext cx="3300413" cy="274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3144" name="Picture 8" descr="SRA_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0" r="25706"/>
          <a:stretch>
            <a:fillRect/>
          </a:stretch>
        </p:blipFill>
        <p:spPr bwMode="auto">
          <a:xfrm>
            <a:off x="1905000" y="3959225"/>
            <a:ext cx="2386013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3145" name="Text Box 9"/>
          <p:cNvSpPr txBox="1">
            <a:spLocks noChangeArrowheads="1"/>
          </p:cNvSpPr>
          <p:nvPr/>
        </p:nvSpPr>
        <p:spPr bwMode="auto">
          <a:xfrm>
            <a:off x="7479507" y="3645694"/>
            <a:ext cx="890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>
                <a:latin typeface="Arial" charset="0"/>
                <a:cs typeface="ＭＳ Ｐゴシック" charset="0"/>
              </a:rPr>
              <a:t>HhaI</a:t>
            </a:r>
            <a:r>
              <a:rPr lang="en-US" sz="1200" dirty="0">
                <a:latin typeface="Arial" charset="0"/>
                <a:cs typeface="ＭＳ Ｐゴシック" charset="0"/>
              </a:rPr>
              <a:t>-</a:t>
            </a:r>
            <a:r>
              <a:rPr lang="en-US" sz="1200" dirty="0" smtClean="0">
                <a:latin typeface="Arial" charset="0"/>
                <a:cs typeface="ＭＳ Ｐゴシック" charset="0"/>
              </a:rPr>
              <a:t>DNA</a:t>
            </a:r>
            <a:endParaRPr lang="en-US" dirty="0">
              <a:latin typeface="Arial" charset="0"/>
              <a:cs typeface="ＭＳ Ｐゴシック" charset="0"/>
            </a:endParaRPr>
          </a:p>
        </p:txBody>
      </p:sp>
      <p:pic>
        <p:nvPicPr>
          <p:cNvPr id="603146" name="Picture 10" descr="HhaI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5" r="36351"/>
          <a:stretch>
            <a:fillRect/>
          </a:stretch>
        </p:blipFill>
        <p:spPr bwMode="auto">
          <a:xfrm>
            <a:off x="5257800" y="1074738"/>
            <a:ext cx="1882775" cy="27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3147" name="Text Box 11"/>
          <p:cNvSpPr txBox="1">
            <a:spLocks noChangeArrowheads="1"/>
          </p:cNvSpPr>
          <p:nvPr/>
        </p:nvSpPr>
        <p:spPr bwMode="auto">
          <a:xfrm>
            <a:off x="914400" y="3645694"/>
            <a:ext cx="869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latin typeface="Arial" charset="0"/>
                <a:cs typeface="ＭＳ Ｐゴシック" charset="0"/>
              </a:rPr>
              <a:t>SRA-DNA</a:t>
            </a:r>
            <a:endParaRPr lang="en-US" dirty="0">
              <a:latin typeface="Arial" charset="0"/>
              <a:cs typeface="ＭＳ Ｐゴシック" charset="0"/>
            </a:endParaRPr>
          </a:p>
        </p:txBody>
      </p:sp>
      <p:sp>
        <p:nvSpPr>
          <p:cNvPr id="603148" name="Text Box 12"/>
          <p:cNvSpPr txBox="1">
            <a:spLocks noChangeArrowheads="1"/>
          </p:cNvSpPr>
          <p:nvPr/>
        </p:nvSpPr>
        <p:spPr bwMode="auto">
          <a:xfrm>
            <a:off x="1600200" y="12922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latin typeface="Arial" charset="0"/>
              <a:cs typeface="ＭＳ Ｐゴシック" charset="0"/>
            </a:endParaRPr>
          </a:p>
        </p:txBody>
      </p:sp>
      <p:sp>
        <p:nvSpPr>
          <p:cNvPr id="603149" name="Text Box 13"/>
          <p:cNvSpPr txBox="1">
            <a:spLocks noChangeArrowheads="1"/>
          </p:cNvSpPr>
          <p:nvPr/>
        </p:nvSpPr>
        <p:spPr bwMode="auto">
          <a:xfrm>
            <a:off x="1600200" y="39592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latin typeface="Arial" charset="0"/>
              <a:cs typeface="ＭＳ Ｐゴシック" charset="0"/>
            </a:endParaRPr>
          </a:p>
        </p:txBody>
      </p:sp>
      <p:sp>
        <p:nvSpPr>
          <p:cNvPr id="603150" name="Text Box 14"/>
          <p:cNvSpPr txBox="1">
            <a:spLocks noChangeArrowheads="1"/>
          </p:cNvSpPr>
          <p:nvPr/>
        </p:nvSpPr>
        <p:spPr bwMode="auto">
          <a:xfrm>
            <a:off x="0" y="6465887"/>
            <a:ext cx="93190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Hashimoto et al</a:t>
            </a:r>
            <a:r>
              <a:rPr lang="en-US" sz="2000" dirty="0" smtClean="0"/>
              <a:t>. </a:t>
            </a:r>
            <a:r>
              <a:rPr lang="en-US" sz="2000" dirty="0"/>
              <a:t>(2008)                                </a:t>
            </a:r>
            <a:r>
              <a:rPr lang="en-US" sz="2000" dirty="0" smtClean="0"/>
              <a:t>                                    </a:t>
            </a:r>
            <a:r>
              <a:rPr lang="en-US" sz="2000" dirty="0" err="1" smtClean="0"/>
              <a:t>Klimasauskas</a:t>
            </a:r>
            <a:r>
              <a:rPr lang="en-US" sz="2000" dirty="0" smtClean="0"/>
              <a:t> </a:t>
            </a:r>
            <a:r>
              <a:rPr lang="en-US" sz="2000" dirty="0"/>
              <a:t>et al</a:t>
            </a:r>
            <a:r>
              <a:rPr lang="en-US" sz="2000" dirty="0" smtClean="0"/>
              <a:t>. </a:t>
            </a:r>
            <a:r>
              <a:rPr lang="en-US" sz="2000" dirty="0"/>
              <a:t>(1994)</a:t>
            </a:r>
            <a:endParaRPr lang="en-US" dirty="0"/>
          </a:p>
        </p:txBody>
      </p:sp>
      <p:pic>
        <p:nvPicPr>
          <p:cNvPr id="2" name="Picture 1" descr="SRA-DNA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5" r="29514"/>
          <a:stretch/>
        </p:blipFill>
        <p:spPr>
          <a:xfrm>
            <a:off x="2279650" y="1039813"/>
            <a:ext cx="185951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4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30400" y="203200"/>
            <a:ext cx="3492500" cy="1600200"/>
            <a:chOff x="2209800" y="203200"/>
            <a:chExt cx="3492500" cy="1600200"/>
          </a:xfrm>
        </p:grpSpPr>
        <p:pic>
          <p:nvPicPr>
            <p:cNvPr id="4" name="Picture 3" descr="PvuII-5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3" t="2962" r="28582" b="90557"/>
            <a:stretch/>
          </p:blipFill>
          <p:spPr>
            <a:xfrm>
              <a:off x="2209800" y="203200"/>
              <a:ext cx="3492500" cy="444500"/>
            </a:xfrm>
            <a:prstGeom prst="rect">
              <a:avLst/>
            </a:prstGeom>
          </p:spPr>
        </p:pic>
        <p:pic>
          <p:nvPicPr>
            <p:cNvPr id="5" name="Picture 4" descr="PvuII-5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3" t="18332" r="54705" b="66112"/>
            <a:stretch/>
          </p:blipFill>
          <p:spPr>
            <a:xfrm>
              <a:off x="2209800" y="736600"/>
              <a:ext cx="2108200" cy="10668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" cy="1901950"/>
          </a:xfrm>
          <a:prstGeom prst="rect">
            <a:avLst/>
          </a:prstGeom>
        </p:spPr>
      </p:pic>
      <p:pic>
        <p:nvPicPr>
          <p:cNvPr id="10" name="Picture 9" descr="HinP1I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t="4859" r="5576" b="71252"/>
          <a:stretch/>
        </p:blipFill>
        <p:spPr>
          <a:xfrm>
            <a:off x="0" y="2425700"/>
            <a:ext cx="4584700" cy="1638300"/>
          </a:xfrm>
          <a:prstGeom prst="rect">
            <a:avLst/>
          </a:prstGeom>
        </p:spPr>
      </p:pic>
      <p:pic>
        <p:nvPicPr>
          <p:cNvPr id="15" name="Picture 14" descr="HinP1I_83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17" y="3454257"/>
            <a:ext cx="4114800" cy="340882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23489" y="433699"/>
            <a:ext cx="365760" cy="1828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371600" y="2775579"/>
            <a:ext cx="594360" cy="1828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vuII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1" t="7369" r="12527" b="64631"/>
          <a:stretch/>
        </p:blipFill>
        <p:spPr>
          <a:xfrm>
            <a:off x="5778500" y="314682"/>
            <a:ext cx="2700020" cy="27206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09003" y="862112"/>
            <a:ext cx="822960" cy="1371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Hinp1I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r="14306"/>
          <a:stretch/>
        </p:blipFill>
        <p:spPr>
          <a:xfrm>
            <a:off x="215900" y="4000500"/>
            <a:ext cx="4114800" cy="2545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57900" y="0"/>
            <a:ext cx="1989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Face-to-Face dimer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71600" y="6488668"/>
            <a:ext cx="2008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Back-to-Back dimer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56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2_NAR_Hort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21948" b="15775"/>
          <a:stretch/>
        </p:blipFill>
        <p:spPr>
          <a:xfrm>
            <a:off x="31760" y="1752600"/>
            <a:ext cx="4453162" cy="5029200"/>
          </a:xfrm>
          <a:prstGeom prst="rect">
            <a:avLst/>
          </a:prstGeom>
        </p:spPr>
      </p:pic>
      <p:pic>
        <p:nvPicPr>
          <p:cNvPr id="4" name="Picture 3" descr="MspJI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t="3148" r="9412" b="67778"/>
          <a:stretch/>
        </p:blipFill>
        <p:spPr>
          <a:xfrm>
            <a:off x="4527550" y="114300"/>
            <a:ext cx="4381500" cy="19939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625905" y="2497668"/>
            <a:ext cx="4608954" cy="4329098"/>
            <a:chOff x="4625905" y="2497668"/>
            <a:chExt cx="4608954" cy="4329098"/>
          </a:xfrm>
        </p:grpSpPr>
        <p:pic>
          <p:nvPicPr>
            <p:cNvPr id="16" name="Picture 15" descr="MspJI_25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55"/>
            <a:stretch/>
          </p:blipFill>
          <p:spPr>
            <a:xfrm rot="9180000">
              <a:off x="4855035" y="3098436"/>
              <a:ext cx="3657600" cy="250860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1906" t="24272" r="6881" b="64589"/>
            <a:stretch/>
          </p:blipFill>
          <p:spPr>
            <a:xfrm>
              <a:off x="4711699" y="2497668"/>
              <a:ext cx="4254501" cy="34982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012273" y="2523069"/>
              <a:ext cx="14479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DNA binding domain</a:t>
              </a:r>
              <a:endParaRPr lang="en-US" sz="10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5012273" y="5187792"/>
              <a:ext cx="3489405" cy="1092200"/>
              <a:chOff x="5061351" y="3111500"/>
              <a:chExt cx="3489405" cy="10922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6"/>
              <a:srcRect l="29070" r="14498" b="84074"/>
              <a:stretch/>
            </p:blipFill>
            <p:spPr>
              <a:xfrm>
                <a:off x="5380679" y="3111500"/>
                <a:ext cx="2810821" cy="1092200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061351" y="3454400"/>
                <a:ext cx="3592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5’</a:t>
                </a:r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191500" y="3454400"/>
                <a:ext cx="3592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</a:t>
                </a:r>
                <a:r>
                  <a:rPr lang="en-US" dirty="0" smtClean="0"/>
                  <a:t>’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176507" y="3753366"/>
                <a:ext cx="3592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5’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074051" y="3741698"/>
                <a:ext cx="3592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3’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915551" y="3329464"/>
                <a:ext cx="418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12</a:t>
                </a:r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124878" y="3639066"/>
                <a:ext cx="418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16</a:t>
                </a:r>
                <a:endParaRPr lang="en-US" dirty="0"/>
              </a:p>
            </p:txBody>
          </p:sp>
        </p:grpSp>
        <p:cxnSp>
          <p:nvCxnSpPr>
            <p:cNvPr id="24" name="Straight Arrow Connector 23"/>
            <p:cNvCxnSpPr/>
            <p:nvPr/>
          </p:nvCxnSpPr>
          <p:spPr>
            <a:xfrm>
              <a:off x="5829300" y="2847492"/>
              <a:ext cx="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7683500" y="2847492"/>
              <a:ext cx="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625905" y="6457434"/>
              <a:ext cx="46089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Equal activity on 5mC and 5hmC, but not 5gmC</a:t>
              </a:r>
              <a:endParaRPr lang="en-US" dirty="0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9700" y="38100"/>
            <a:ext cx="1587500" cy="15748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544484" y="701246"/>
            <a:ext cx="594360" cy="1828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649632" y="1285447"/>
            <a:ext cx="594360" cy="1371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3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spJI_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0" r="19944"/>
          <a:stretch/>
        </p:blipFill>
        <p:spPr>
          <a:xfrm>
            <a:off x="105688" y="948566"/>
            <a:ext cx="3200400" cy="2624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881" y="6208318"/>
            <a:ext cx="284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311259" y="6158718"/>
            <a:ext cx="284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</a:t>
            </a:r>
            <a:endParaRPr lang="en-US" sz="12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369305" y="893928"/>
            <a:ext cx="0" cy="548640"/>
          </a:xfrm>
          <a:prstGeom prst="straightConnector1">
            <a:avLst/>
          </a:prstGeom>
          <a:ln>
            <a:solidFill>
              <a:schemeClr val="tx1">
                <a:alpha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98372" y="648396"/>
            <a:ext cx="523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Mg</a:t>
            </a:r>
            <a:r>
              <a:rPr lang="en-US" sz="1200" b="1" baseline="30000" dirty="0" smtClean="0">
                <a:latin typeface="Arial"/>
                <a:cs typeface="Arial"/>
              </a:rPr>
              <a:t>2+</a:t>
            </a:r>
            <a:endParaRPr lang="en-US" sz="1200" b="1" baseline="30000" dirty="0">
              <a:latin typeface="Arial"/>
              <a:cs typeface="Arial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17424" y="3242999"/>
            <a:ext cx="0" cy="457200"/>
          </a:xfrm>
          <a:prstGeom prst="straightConnector1">
            <a:avLst/>
          </a:prstGeom>
          <a:ln>
            <a:solidFill>
              <a:schemeClr val="tx1">
                <a:alpha val="50000"/>
              </a:schemeClr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29571" y="812863"/>
            <a:ext cx="523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Mg</a:t>
            </a:r>
            <a:r>
              <a:rPr lang="en-US" sz="1200" b="1" baseline="30000" dirty="0" smtClean="0">
                <a:latin typeface="Arial"/>
                <a:cs typeface="Arial"/>
              </a:rPr>
              <a:t>2+</a:t>
            </a:r>
            <a:endParaRPr lang="en-US" sz="1200" b="1" baseline="30000" dirty="0"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9139" y="3604602"/>
            <a:ext cx="638192" cy="457200"/>
            <a:chOff x="3068124" y="38364"/>
            <a:chExt cx="638192" cy="457200"/>
          </a:xfrm>
        </p:grpSpPr>
        <p:sp>
          <p:nvSpPr>
            <p:cNvPr id="13" name="Curved Up Arrow 12"/>
            <p:cNvSpPr>
              <a:spLocks/>
            </p:cNvSpPr>
            <p:nvPr/>
          </p:nvSpPr>
          <p:spPr>
            <a:xfrm flipH="1">
              <a:off x="3068124" y="38364"/>
              <a:ext cx="457200" cy="457200"/>
            </a:xfrm>
            <a:prstGeom prst="curvedUp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3249116" y="217441"/>
              <a:ext cx="4572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1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r="5945"/>
          <a:stretch/>
        </p:blipFill>
        <p:spPr>
          <a:xfrm>
            <a:off x="3610794" y="3825998"/>
            <a:ext cx="5157216" cy="2883440"/>
          </a:xfrm>
          <a:prstGeom prst="rect">
            <a:avLst/>
          </a:prstGeom>
        </p:spPr>
      </p:pic>
      <p:sp>
        <p:nvSpPr>
          <p:cNvPr id="17" name="Oval 16"/>
          <p:cNvSpPr>
            <a:spLocks noChangeAspect="1"/>
          </p:cNvSpPr>
          <p:nvPr/>
        </p:nvSpPr>
        <p:spPr>
          <a:xfrm>
            <a:off x="3714446" y="3994207"/>
            <a:ext cx="1645920" cy="1645920"/>
          </a:xfrm>
          <a:prstGeom prst="ellipse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6915056" y="4133907"/>
            <a:ext cx="1645920" cy="1645920"/>
          </a:xfrm>
          <a:prstGeom prst="ellipse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1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/>
          <a:stretch/>
        </p:blipFill>
        <p:spPr>
          <a:xfrm>
            <a:off x="3578147" y="1096132"/>
            <a:ext cx="5182163" cy="2587752"/>
          </a:xfrm>
          <a:prstGeom prst="rect">
            <a:avLst/>
          </a:prstGeom>
        </p:spPr>
      </p:pic>
      <p:sp>
        <p:nvSpPr>
          <p:cNvPr id="20" name="Oval 19"/>
          <p:cNvSpPr>
            <a:spLocks noChangeAspect="1"/>
          </p:cNvSpPr>
          <p:nvPr/>
        </p:nvSpPr>
        <p:spPr>
          <a:xfrm>
            <a:off x="6952229" y="1553298"/>
            <a:ext cx="1645920" cy="1645920"/>
          </a:xfrm>
          <a:prstGeom prst="ellipse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3766531" y="1639544"/>
            <a:ext cx="1645920" cy="1645920"/>
          </a:xfrm>
          <a:prstGeom prst="ellipse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8498458" y="3368798"/>
            <a:ext cx="638192" cy="457200"/>
            <a:chOff x="3068124" y="38364"/>
            <a:chExt cx="638192" cy="457200"/>
          </a:xfrm>
        </p:grpSpPr>
        <p:sp>
          <p:nvSpPr>
            <p:cNvPr id="23" name="Curved Up Arrow 22"/>
            <p:cNvSpPr>
              <a:spLocks/>
            </p:cNvSpPr>
            <p:nvPr/>
          </p:nvSpPr>
          <p:spPr>
            <a:xfrm flipH="1">
              <a:off x="3068124" y="38364"/>
              <a:ext cx="457200" cy="457200"/>
            </a:xfrm>
            <a:prstGeom prst="curvedUp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3249116" y="217441"/>
              <a:ext cx="4572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8222308" y="3814675"/>
            <a:ext cx="1039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Open dimer</a:t>
            </a:r>
            <a:endParaRPr lang="en-US" sz="1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574864" y="1058032"/>
            <a:ext cx="357065" cy="457200"/>
          </a:xfrm>
          <a:prstGeom prst="straightConnector1">
            <a:avLst/>
          </a:prstGeom>
          <a:ln>
            <a:solidFill>
              <a:schemeClr val="tx1">
                <a:alpha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489008" y="5510587"/>
            <a:ext cx="284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</a:t>
            </a:r>
            <a:endParaRPr lang="en-US" sz="1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578147" y="4941488"/>
            <a:ext cx="284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</a:t>
            </a:r>
            <a:endParaRPr lang="en-US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454926" y="6285909"/>
            <a:ext cx="877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(side view)</a:t>
            </a:r>
            <a:endParaRPr lang="en-US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134861" y="3284157"/>
            <a:ext cx="838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(top view)</a:t>
            </a:r>
            <a:endParaRPr lang="en-US" sz="1200" b="1" dirty="0"/>
          </a:p>
        </p:txBody>
      </p:sp>
      <p:pic>
        <p:nvPicPr>
          <p:cNvPr id="34" name="Picture 33" descr="MspJI_27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3" r="5669"/>
          <a:stretch/>
        </p:blipFill>
        <p:spPr>
          <a:xfrm>
            <a:off x="320905" y="4222283"/>
            <a:ext cx="3200400" cy="206362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8872" y="4121379"/>
            <a:ext cx="1159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Closed dimer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93944" y="4006907"/>
            <a:ext cx="106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e</a:t>
            </a:r>
            <a:r>
              <a:rPr lang="en-US" sz="1200" b="1" dirty="0" smtClean="0"/>
              <a:t>ndonuclease </a:t>
            </a:r>
          </a:p>
          <a:p>
            <a:r>
              <a:rPr lang="en-US" sz="1200" b="1" dirty="0" smtClean="0"/>
              <a:t>     domain</a:t>
            </a:r>
            <a:endParaRPr lang="en-US" sz="1200" b="1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6177560" y="4443172"/>
            <a:ext cx="0" cy="45720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177560" y="3620384"/>
            <a:ext cx="0" cy="45720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065651" y="3580224"/>
            <a:ext cx="1232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SRA-like domain</a:t>
            </a:r>
            <a:endParaRPr lang="en-US" sz="12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3941161" y="3532684"/>
            <a:ext cx="1232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SRA-like domain</a:t>
            </a:r>
            <a:endParaRPr lang="en-US" sz="12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1685698" y="3623999"/>
            <a:ext cx="523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Mg</a:t>
            </a:r>
            <a:r>
              <a:rPr lang="en-US" sz="1200" b="1" baseline="30000" dirty="0" smtClean="0">
                <a:latin typeface="Arial"/>
                <a:cs typeface="Arial"/>
              </a:rPr>
              <a:t>2+</a:t>
            </a:r>
            <a:endParaRPr lang="en-US" sz="1200" b="1" baseline="30000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143697" y="24368"/>
            <a:ext cx="2550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Back-to-Back dimers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0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773451" y="135795"/>
            <a:ext cx="457200" cy="640834"/>
            <a:chOff x="5092700" y="3746500"/>
            <a:chExt cx="457200" cy="640834"/>
          </a:xfrm>
        </p:grpSpPr>
        <p:sp>
          <p:nvSpPr>
            <p:cNvPr id="18" name="Curved Left Arrow 17"/>
            <p:cNvSpPr/>
            <p:nvPr/>
          </p:nvSpPr>
          <p:spPr>
            <a:xfrm>
              <a:off x="5092700" y="3930134"/>
              <a:ext cx="457200" cy="457200"/>
            </a:xfrm>
            <a:prstGeom prst="curvedLef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321300" y="3746500"/>
              <a:ext cx="0" cy="4572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6074964" y="-63633"/>
            <a:ext cx="2895808" cy="3657600"/>
            <a:chOff x="620360" y="3716018"/>
            <a:chExt cx="2895808" cy="3657600"/>
          </a:xfrm>
        </p:grpSpPr>
        <p:pic>
          <p:nvPicPr>
            <p:cNvPr id="22" name="Picture 21" descr="16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22" r="28679"/>
            <a:stretch/>
          </p:blipFill>
          <p:spPr>
            <a:xfrm>
              <a:off x="1017856" y="3716018"/>
              <a:ext cx="2498312" cy="36576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20360" y="4879243"/>
              <a:ext cx="5238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"/>
                  <a:cs typeface="Arial"/>
                </a:rPr>
                <a:t>Mg</a:t>
              </a:r>
              <a:r>
                <a:rPr lang="en-US" sz="1200" b="1" baseline="30000" dirty="0" smtClean="0">
                  <a:latin typeface="Arial"/>
                  <a:cs typeface="Arial"/>
                </a:rPr>
                <a:t>2+</a:t>
              </a:r>
              <a:endParaRPr lang="en-US" sz="1200" b="1" baseline="30000" dirty="0">
                <a:latin typeface="Arial"/>
                <a:cs typeface="Arial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3000000">
              <a:off x="1222505" y="4697209"/>
              <a:ext cx="0" cy="457200"/>
            </a:xfrm>
            <a:prstGeom prst="straightConnector1">
              <a:avLst/>
            </a:prstGeom>
            <a:ln>
              <a:solidFill>
                <a:schemeClr val="tx1">
                  <a:alpha val="50000"/>
                </a:schemeClr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8000000">
              <a:off x="1256367" y="4985081"/>
              <a:ext cx="0" cy="457200"/>
            </a:xfrm>
            <a:prstGeom prst="straightConnector1">
              <a:avLst/>
            </a:prstGeom>
            <a:ln>
              <a:solidFill>
                <a:schemeClr val="tx1">
                  <a:alpha val="50000"/>
                </a:schemeClr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/>
          <p:cNvSpPr>
            <a:spLocks noChangeAspect="1"/>
          </p:cNvSpPr>
          <p:nvPr/>
        </p:nvSpPr>
        <p:spPr>
          <a:xfrm>
            <a:off x="8286331" y="1053030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6091745" y="990840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80000" flipH="1" flipV="1">
            <a:off x="8394543" y="1169094"/>
            <a:ext cx="527721" cy="55424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151716" y="39167"/>
            <a:ext cx="1039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Open dimer</a:t>
            </a:r>
            <a:endParaRPr lang="en-US" sz="1200" b="1" dirty="0">
              <a:latin typeface="Arial"/>
              <a:cs typeface="Arial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16359" y="0"/>
            <a:ext cx="4757092" cy="3766582"/>
            <a:chOff x="16359" y="114300"/>
            <a:chExt cx="4757092" cy="3766582"/>
          </a:xfrm>
        </p:grpSpPr>
        <p:pic>
          <p:nvPicPr>
            <p:cNvPr id="6" name="Picture 5" descr="MspJI_6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9" r="19630"/>
            <a:stretch/>
          </p:blipFill>
          <p:spPr>
            <a:xfrm>
              <a:off x="16359" y="114300"/>
              <a:ext cx="4332462" cy="36576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613909" y="2964859"/>
              <a:ext cx="11595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"/>
                  <a:cs typeface="Arial"/>
                </a:rPr>
                <a:t>Closed dimer</a:t>
              </a:r>
              <a:endParaRPr lang="en-US" sz="1200" b="1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99986" y="509245"/>
              <a:ext cx="10397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"/>
                  <a:cs typeface="Arial"/>
                </a:rPr>
                <a:t>Open dimer</a:t>
              </a:r>
              <a:endParaRPr lang="en-US" sz="1200" b="1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2208" y="427895"/>
              <a:ext cx="5238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"/>
                  <a:cs typeface="Arial"/>
                </a:rPr>
                <a:t>Mg</a:t>
              </a:r>
              <a:r>
                <a:rPr lang="en-US" sz="1200" b="1" baseline="30000" dirty="0" smtClean="0">
                  <a:latin typeface="Arial"/>
                  <a:cs typeface="Arial"/>
                </a:rPr>
                <a:t>2+</a:t>
              </a:r>
              <a:endParaRPr lang="en-US" sz="1200" b="1" baseline="300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82146" y="2440845"/>
              <a:ext cx="5238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"/>
                  <a:cs typeface="Arial"/>
                </a:rPr>
                <a:t>Mg</a:t>
              </a:r>
              <a:r>
                <a:rPr lang="en-US" sz="1200" b="1" baseline="30000" dirty="0" smtClean="0">
                  <a:latin typeface="Arial"/>
                  <a:cs typeface="Arial"/>
                </a:rPr>
                <a:t>2+</a:t>
              </a:r>
              <a:endParaRPr lang="en-US" sz="1200" b="1" baseline="30000" dirty="0">
                <a:latin typeface="Arial"/>
                <a:cs typeface="Arial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065871" y="723944"/>
              <a:ext cx="635000" cy="457200"/>
            </a:xfrm>
            <a:prstGeom prst="straightConnector1">
              <a:avLst/>
            </a:prstGeom>
            <a:ln>
              <a:solidFill>
                <a:schemeClr val="tx1">
                  <a:alpha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180000" flipH="1" flipV="1">
              <a:off x="2386672" y="1951269"/>
              <a:ext cx="939924" cy="546726"/>
            </a:xfrm>
            <a:prstGeom prst="straightConnector1">
              <a:avLst/>
            </a:prstGeom>
            <a:ln>
              <a:solidFill>
                <a:schemeClr val="tx1">
                  <a:alpha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426441" y="3603883"/>
              <a:ext cx="2840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N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496570" y="3603883"/>
              <a:ext cx="2840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N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</p:grpSp>
      <p:pic>
        <p:nvPicPr>
          <p:cNvPr id="74" name="Picture 73" descr="MspJI_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0" r="31665"/>
          <a:stretch/>
        </p:blipFill>
        <p:spPr>
          <a:xfrm>
            <a:off x="5002051" y="3464564"/>
            <a:ext cx="2603626" cy="33934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86024" y="4114800"/>
            <a:ext cx="3044565" cy="2587754"/>
            <a:chOff x="886024" y="4191000"/>
            <a:chExt cx="3044565" cy="2587754"/>
          </a:xfrm>
        </p:grpSpPr>
        <p:pic>
          <p:nvPicPr>
            <p:cNvPr id="93" name="Picture 92" descr="Figure5a.ti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79"/>
            <a:stretch/>
          </p:blipFill>
          <p:spPr>
            <a:xfrm>
              <a:off x="886024" y="4191000"/>
              <a:ext cx="3044565" cy="2587754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1823829" y="5544758"/>
              <a:ext cx="6749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</a:rPr>
                <a:t>optimum </a:t>
              </a:r>
            </a:p>
            <a:p>
              <a:r>
                <a:rPr lang="en-US" sz="1000" b="1" dirty="0" smtClean="0">
                  <a:solidFill>
                    <a:srgbClr val="FF0000"/>
                  </a:solidFill>
                </a:rPr>
                <a:t>  activity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98" name="Left Bracket 97"/>
            <p:cNvSpPr/>
            <p:nvPr/>
          </p:nvSpPr>
          <p:spPr>
            <a:xfrm rot="16200000">
              <a:off x="2121260" y="5346177"/>
              <a:ext cx="73152" cy="320040"/>
            </a:xfrm>
            <a:prstGeom prst="leftBracke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/>
            <p:cNvSpPr txBox="1"/>
            <p:nvPr/>
          </p:nvSpPr>
          <p:spPr>
            <a:xfrm rot="16200000">
              <a:off x="1217253" y="5721940"/>
              <a:ext cx="9669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</a:rPr>
                <a:t>s</a:t>
              </a:r>
              <a:r>
                <a:rPr lang="en-US" sz="1000" b="1" dirty="0" smtClean="0">
                  <a:solidFill>
                    <a:srgbClr val="FF0000"/>
                  </a:solidFill>
                </a:rPr>
                <a:t>talled activity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 rot="16200000">
              <a:off x="1186141" y="5739941"/>
              <a:ext cx="7489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</a:rPr>
                <a:t>no activity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49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2267884" y="266199"/>
            <a:ext cx="3114924" cy="3393436"/>
            <a:chOff x="3784748" y="1488539"/>
            <a:chExt cx="3114924" cy="3393436"/>
          </a:xfrm>
        </p:grpSpPr>
        <p:pic>
          <p:nvPicPr>
            <p:cNvPr id="4" name="Picture 3" descr="mUHRF1_SRA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5" r="30115"/>
            <a:stretch/>
          </p:blipFill>
          <p:spPr>
            <a:xfrm>
              <a:off x="3784748" y="1488539"/>
              <a:ext cx="3114924" cy="339343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176507" y="2838411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32863" y="2701612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FF"/>
                  </a:solidFill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94418" y="2657576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FF"/>
                  </a:solidFill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64669" y="2524728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FF"/>
                  </a:solidFill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63440" y="2563112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92984" y="3002311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FF"/>
                  </a:solidFill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96590" y="2789527"/>
              <a:ext cx="2830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6</a:t>
              </a:r>
              <a:endParaRPr lang="en-US" sz="12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07632" y="2663227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FF"/>
                  </a:solidFill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45842" y="3108451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FF"/>
                  </a:solidFill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97332" y="2560514"/>
              <a:ext cx="29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FF"/>
                  </a:solidFill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16623" y="3037392"/>
              <a:ext cx="29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B</a:t>
              </a:r>
              <a:endParaRPr lang="en-US" sz="12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20" name="Picture 19" descr="MspJI_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r="15926"/>
          <a:stretch/>
        </p:blipFill>
        <p:spPr>
          <a:xfrm>
            <a:off x="5313611" y="-17821"/>
            <a:ext cx="3822700" cy="339343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648294" y="2191979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lang="en-US"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19594" y="1957029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91044" y="195943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endParaRPr lang="en-US"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9677" y="2128479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endParaRPr lang="en-US"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47226" y="1846330"/>
            <a:ext cx="283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98477" y="1965779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"/>
                <a:cs typeface="Arial"/>
              </a:rPr>
              <a:t>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54077" y="2189578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36427" y="1474429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01301" y="1922878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"/>
                <a:cs typeface="Arial"/>
              </a:rPr>
              <a:t>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32393" y="1362530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/>
                <a:cs typeface="Arial"/>
              </a:rPr>
              <a:t>10</a:t>
            </a:r>
            <a:endParaRPr lang="en-US"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88230" y="133078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lang="en-US"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473793" y="714830"/>
            <a:ext cx="302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807280" y="1774079"/>
            <a:ext cx="29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75628" y="1049831"/>
            <a:ext cx="29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C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22598" y="1895662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 rot="18900000">
            <a:off x="6332196" y="2246092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18900000">
            <a:off x="6226473" y="2386142"/>
            <a:ext cx="552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/>
                <a:cs typeface="Arial"/>
              </a:rPr>
              <a:t>D103</a:t>
            </a:r>
            <a:endParaRPr lang="en-US"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 rot="18900000">
            <a:off x="5997122" y="2136946"/>
            <a:ext cx="561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/>
                <a:cs typeface="Arial"/>
              </a:rPr>
              <a:t>Y114</a:t>
            </a:r>
            <a:endParaRPr lang="en-US"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7028769" y="2350191"/>
            <a:ext cx="0" cy="17373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2547933" y="-16362"/>
            <a:ext cx="11678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UHRF1 (SRA)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7891051" y="6637"/>
            <a:ext cx="783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Arial"/>
                <a:cs typeface="Arial"/>
              </a:rPr>
              <a:t>MspJI</a:t>
            </a:r>
            <a:r>
              <a:rPr lang="en-US" sz="1200" b="1" dirty="0" smtClean="0">
                <a:latin typeface="Arial"/>
                <a:cs typeface="Arial"/>
              </a:rPr>
              <a:t>-N</a:t>
            </a:r>
            <a:endParaRPr lang="en-US" sz="1200" b="1" dirty="0">
              <a:latin typeface="Arial"/>
              <a:cs typeface="Arial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4"/>
          <a:srcRect l="15636" r="14546"/>
          <a:stretch/>
        </p:blipFill>
        <p:spPr>
          <a:xfrm>
            <a:off x="24556" y="1175659"/>
            <a:ext cx="2167128" cy="2065543"/>
          </a:xfrm>
          <a:prstGeom prst="rect">
            <a:avLst/>
          </a:prstGeom>
        </p:spPr>
      </p:pic>
      <p:pic>
        <p:nvPicPr>
          <p:cNvPr id="125" name="Picture 124" descr="UHRF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r="13585"/>
          <a:stretch/>
        </p:blipFill>
        <p:spPr>
          <a:xfrm>
            <a:off x="2355120" y="4319849"/>
            <a:ext cx="2414000" cy="1837944"/>
          </a:xfrm>
          <a:prstGeom prst="rect">
            <a:avLst/>
          </a:prstGeom>
        </p:spPr>
      </p:pic>
      <p:sp>
        <p:nvSpPr>
          <p:cNvPr id="126" name="TextBox 125"/>
          <p:cNvSpPr txBox="1"/>
          <p:nvPr/>
        </p:nvSpPr>
        <p:spPr>
          <a:xfrm>
            <a:off x="3556203" y="564985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2543324" y="4647920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D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3798843" y="427858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4541409" y="4843653"/>
            <a:ext cx="684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5mC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2340827" y="5009353"/>
            <a:ext cx="283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31" name="Picture 130" descr="MspJI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5" t="11782" r="22408"/>
          <a:stretch/>
        </p:blipFill>
        <p:spPr>
          <a:xfrm>
            <a:off x="5802532" y="4308247"/>
            <a:ext cx="2179513" cy="1621387"/>
          </a:xfrm>
          <a:prstGeom prst="rect">
            <a:avLst/>
          </a:prstGeom>
        </p:spPr>
      </p:pic>
      <p:sp>
        <p:nvSpPr>
          <p:cNvPr id="132" name="TextBox 131"/>
          <p:cNvSpPr txBox="1"/>
          <p:nvPr/>
        </p:nvSpPr>
        <p:spPr>
          <a:xfrm>
            <a:off x="7253705" y="541995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W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6879192" y="430824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078074" y="485096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D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7921249" y="4700572"/>
            <a:ext cx="684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5mC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798851" y="4791495"/>
            <a:ext cx="283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endParaRPr lang="en-US"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055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AbaSI-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2" b="6614"/>
          <a:stretch/>
        </p:blipFill>
        <p:spPr>
          <a:xfrm>
            <a:off x="-11413" y="3969607"/>
            <a:ext cx="5212080" cy="2223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0278" t="3988" r="51250" b="82938"/>
          <a:stretch/>
        </p:blipFill>
        <p:spPr>
          <a:xfrm>
            <a:off x="8664" y="586038"/>
            <a:ext cx="4480560" cy="9543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903" y="291823"/>
            <a:ext cx="1279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/>
                <a:cs typeface="Arial"/>
              </a:rPr>
              <a:t>5gmC or 5hmC </a:t>
            </a:r>
            <a:endParaRPr lang="en-US"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9153" y="393423"/>
            <a:ext cx="30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59670" y="921709"/>
            <a:ext cx="44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Picture 24" descr="Nucl. Acids Res.-2011-Wang-9294-30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" t="3153" r="8169" b="71291"/>
          <a:stretch/>
        </p:blipFill>
        <p:spPr>
          <a:xfrm>
            <a:off x="4447323" y="127000"/>
            <a:ext cx="4544276" cy="1752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72270" y="1484867"/>
            <a:ext cx="166163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8000  :  500  :  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537" y="6389182"/>
            <a:ext cx="1124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2"/>
                </a:solidFill>
                <a:latin typeface="Arial"/>
                <a:cs typeface="Arial"/>
              </a:rPr>
              <a:t>DNA-binding</a:t>
            </a:r>
            <a:endParaRPr lang="en-US" sz="1200" b="1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4210" y="6389182"/>
            <a:ext cx="1124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  <a:latin typeface="Arial"/>
                <a:cs typeface="Arial"/>
              </a:rPr>
              <a:t>DNA-binding</a:t>
            </a:r>
            <a:endParaRPr lang="en-US" sz="12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84488" y="6206302"/>
            <a:ext cx="0" cy="18288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 flipV="1">
            <a:off x="4140464" y="6223237"/>
            <a:ext cx="0" cy="182880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>
            <a:spLocks noChangeAspect="1"/>
          </p:cNvSpPr>
          <p:nvPr/>
        </p:nvSpPr>
        <p:spPr>
          <a:xfrm rot="2640000">
            <a:off x="1480913" y="3658951"/>
            <a:ext cx="2194560" cy="2926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583530" y="3457956"/>
            <a:ext cx="2579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Homing endonuclease dimer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601" y="2894374"/>
            <a:ext cx="2710174" cy="317526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Homing Endonuclease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720775" y="2894374"/>
            <a:ext cx="2543064" cy="317526"/>
          </a:xfrm>
          <a:prstGeom prst="rect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DNA recognition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72562" y="2401900"/>
            <a:ext cx="3833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AbaSI</a:t>
            </a:r>
            <a:r>
              <a:rPr lang="en-US" dirty="0" smtClean="0"/>
              <a:t> of </a:t>
            </a:r>
            <a:r>
              <a:rPr lang="en-US" i="1" dirty="0" err="1"/>
              <a:t>Acinetobacter</a:t>
            </a:r>
            <a:r>
              <a:rPr lang="en-US" i="1" dirty="0"/>
              <a:t> </a:t>
            </a:r>
            <a:r>
              <a:rPr lang="en-US" i="1" dirty="0" err="1"/>
              <a:t>baumannii</a:t>
            </a:r>
            <a:r>
              <a:rPr lang="en-US" i="1" dirty="0"/>
              <a:t> </a:t>
            </a:r>
            <a:r>
              <a:rPr lang="en-US" i="1" dirty="0" smtClean="0"/>
              <a:t>SDF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247670" y="913242"/>
            <a:ext cx="210312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5323310" y="3995500"/>
            <a:ext cx="3813048" cy="2496344"/>
            <a:chOff x="5323310" y="3360500"/>
            <a:chExt cx="3813048" cy="2496344"/>
          </a:xfrm>
        </p:grpSpPr>
        <p:pic>
          <p:nvPicPr>
            <p:cNvPr id="42" name="Picture 41" descr="AbaSI-4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4" r="11725"/>
            <a:stretch/>
          </p:blipFill>
          <p:spPr>
            <a:xfrm>
              <a:off x="5323310" y="3360500"/>
              <a:ext cx="3813048" cy="249634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7840369" y="4146340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253716" y="4617936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983465" y="4169473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FF"/>
                  </a:solidFill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353410" y="4608256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94967" y="4470172"/>
              <a:ext cx="2830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"/>
                  <a:cs typeface="Arial"/>
                </a:rPr>
                <a:t>6</a:t>
              </a:r>
              <a:endParaRPr lang="en-US" sz="1200" b="1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550861" y="3980389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Arial"/>
                  <a:cs typeface="Arial"/>
                </a:rPr>
                <a:t>7</a:t>
              </a:r>
              <a:endParaRPr lang="en-US" sz="12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641109" y="4872947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391167" y="4510623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075349" y="4184592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25085" y="4525371"/>
              <a:ext cx="29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FF"/>
                  </a:solidFill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790416" y="4781837"/>
              <a:ext cx="29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C</a:t>
              </a:r>
              <a:endParaRPr lang="en-US" sz="12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rot="18900000">
              <a:off x="6423641" y="5437799"/>
              <a:ext cx="299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*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rot="18900000">
              <a:off x="6372362" y="5201284"/>
              <a:ext cx="299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*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226379" y="5457338"/>
              <a:ext cx="3513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W</a:t>
              </a:r>
              <a:endParaRPr lang="en-US" sz="12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232729" y="5229507"/>
              <a:ext cx="29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Arial"/>
                  <a:cs typeface="Arial"/>
                </a:rPr>
                <a:t>N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8900000">
              <a:off x="6076315" y="4890835"/>
              <a:ext cx="299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*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196091" y="4931189"/>
              <a:ext cx="29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E</a:t>
              </a:r>
              <a:endParaRPr lang="en-US" sz="12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8034" y="1484867"/>
            <a:ext cx="1587500" cy="15748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362534" y="1307975"/>
            <a:ext cx="640080" cy="137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4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spI_1579.ful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t="3755" r="8824" b="73195"/>
          <a:stretch/>
        </p:blipFill>
        <p:spPr>
          <a:xfrm>
            <a:off x="2777335" y="76501"/>
            <a:ext cx="6163056" cy="21055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6689" y="527679"/>
            <a:ext cx="548640" cy="2743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40835" y="1228324"/>
            <a:ext cx="1005840" cy="1828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54" y="2918825"/>
            <a:ext cx="1554480" cy="1542044"/>
          </a:xfrm>
          <a:prstGeom prst="rect">
            <a:avLst/>
          </a:prstGeom>
        </p:spPr>
      </p:pic>
      <p:pic>
        <p:nvPicPr>
          <p:cNvPr id="8" name="Picture 7" descr="bi00151a03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" t="2331" r="12007" b="81534"/>
          <a:stretch/>
        </p:blipFill>
        <p:spPr>
          <a:xfrm>
            <a:off x="2238151" y="2906125"/>
            <a:ext cx="6892985" cy="18196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07431" y="3971309"/>
            <a:ext cx="914400" cy="1828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05394" y="3619907"/>
            <a:ext cx="731520" cy="228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bi00151a035-5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6" t="5507" r="57685" b="64864"/>
          <a:stretch/>
        </p:blipFill>
        <p:spPr>
          <a:xfrm>
            <a:off x="2444750" y="4769161"/>
            <a:ext cx="1441450" cy="2032000"/>
          </a:xfrm>
          <a:prstGeom prst="rect">
            <a:avLst/>
          </a:prstGeom>
        </p:spPr>
      </p:pic>
      <p:pic>
        <p:nvPicPr>
          <p:cNvPr id="13" name="Picture 12" descr="bi00151a035-3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8" t="4862" r="56837" b="78842"/>
          <a:stretch/>
        </p:blipFill>
        <p:spPr>
          <a:xfrm>
            <a:off x="298450" y="5226361"/>
            <a:ext cx="1540245" cy="1117600"/>
          </a:xfrm>
          <a:prstGeom prst="rect">
            <a:avLst/>
          </a:prstGeom>
        </p:spPr>
      </p:pic>
      <p:sp>
        <p:nvSpPr>
          <p:cNvPr id="16" name="Oval 15"/>
          <p:cNvSpPr>
            <a:spLocks noChangeAspect="1"/>
          </p:cNvSpPr>
          <p:nvPr/>
        </p:nvSpPr>
        <p:spPr>
          <a:xfrm>
            <a:off x="1603685" y="5693721"/>
            <a:ext cx="182880" cy="182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838695" y="5785161"/>
            <a:ext cx="457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sho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95" y="265664"/>
            <a:ext cx="1244600" cy="17272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5665629" y="2154816"/>
            <a:ext cx="0" cy="7077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03167" y="2248727"/>
            <a:ext cx="164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M.SssI</a:t>
            </a:r>
            <a:r>
              <a:rPr lang="en-US" dirty="0" smtClean="0"/>
              <a:t> – </a:t>
            </a:r>
            <a:r>
              <a:rPr lang="en-US" dirty="0" err="1" smtClean="0"/>
              <a:t>Mi</a:t>
            </a:r>
            <a:r>
              <a:rPr lang="en-US" dirty="0" smtClean="0"/>
              <a:t> </a:t>
            </a:r>
            <a:r>
              <a:rPr lang="en-US" dirty="0" err="1" smtClean="0"/>
              <a:t>Sha</a:t>
            </a:r>
            <a:endParaRPr lang="en-US" dirty="0"/>
          </a:p>
        </p:txBody>
      </p:sp>
      <p:pic>
        <p:nvPicPr>
          <p:cNvPr id="3" name="Picture 2" descr="HhaI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8597" r="47159" b="68333"/>
          <a:stretch/>
        </p:blipFill>
        <p:spPr>
          <a:xfrm>
            <a:off x="4579994" y="4994107"/>
            <a:ext cx="1845734" cy="1582109"/>
          </a:xfrm>
          <a:prstGeom prst="rect">
            <a:avLst/>
          </a:prstGeom>
        </p:spPr>
      </p:pic>
      <p:pic>
        <p:nvPicPr>
          <p:cNvPr id="19" name="Picture 18" descr="HhaI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t="55797" r="45280" b="11605"/>
          <a:stretch/>
        </p:blipFill>
        <p:spPr>
          <a:xfrm>
            <a:off x="7026656" y="4769878"/>
            <a:ext cx="1837944" cy="2030567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3991631" y="5785161"/>
            <a:ext cx="457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569456" y="5785161"/>
            <a:ext cx="457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7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26" y="219128"/>
            <a:ext cx="1554480" cy="1865376"/>
          </a:xfrm>
          <a:prstGeom prst="rect">
            <a:avLst/>
          </a:prstGeom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780725" y="150827"/>
            <a:ext cx="5055255" cy="2734056"/>
            <a:chOff x="4752525" y="150969"/>
            <a:chExt cx="3197676" cy="1729413"/>
          </a:xfrm>
        </p:grpSpPr>
        <p:pic>
          <p:nvPicPr>
            <p:cNvPr id="12" name="Picture 11" descr="hhaI-1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42" t="17724" r="57778" b="69604"/>
            <a:stretch/>
          </p:blipFill>
          <p:spPr>
            <a:xfrm>
              <a:off x="4752525" y="1011301"/>
              <a:ext cx="1615236" cy="869081"/>
            </a:xfrm>
            <a:prstGeom prst="rect">
              <a:avLst/>
            </a:prstGeom>
          </p:spPr>
        </p:pic>
        <p:pic>
          <p:nvPicPr>
            <p:cNvPr id="5" name="Picture 4" descr="hhaI-1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42" t="5051" r="28061" b="85854"/>
            <a:stretch/>
          </p:blipFill>
          <p:spPr>
            <a:xfrm>
              <a:off x="4760165" y="150969"/>
              <a:ext cx="3190036" cy="62373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786393" y="1028235"/>
              <a:ext cx="822960" cy="11887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hhaI-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6" t="18148" r="35214" b="57963"/>
          <a:stretch/>
        </p:blipFill>
        <p:spPr>
          <a:xfrm>
            <a:off x="6960" y="3414724"/>
            <a:ext cx="4576233" cy="3379776"/>
          </a:xfrm>
          <a:prstGeom prst="rect">
            <a:avLst/>
          </a:prstGeom>
        </p:spPr>
      </p:pic>
      <p:pic>
        <p:nvPicPr>
          <p:cNvPr id="11" name="Picture 10" descr="hhaI-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6" t="52222" r="35214" b="24074"/>
          <a:stretch/>
        </p:blipFill>
        <p:spPr>
          <a:xfrm>
            <a:off x="4557792" y="3414725"/>
            <a:ext cx="4608576" cy="3377277"/>
          </a:xfrm>
          <a:prstGeom prst="rect">
            <a:avLst/>
          </a:prstGeom>
        </p:spPr>
      </p:pic>
      <p:pic>
        <p:nvPicPr>
          <p:cNvPr id="15" name="Picture 14" descr="Oct15_2013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" t="7060" r="2583" b="13311"/>
          <a:stretch/>
        </p:blipFill>
        <p:spPr>
          <a:xfrm>
            <a:off x="6883401" y="3966"/>
            <a:ext cx="1828800" cy="2286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08801" y="2665968"/>
            <a:ext cx="1720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5-fluorocytosine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520" y="1489866"/>
            <a:ext cx="1661160" cy="1828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841367" y="1787575"/>
            <a:ext cx="914400" cy="2743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0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050" descr="D:\USERS\XDC\Review\HhaI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1846263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2051" descr="D:\USERS\XDC\Review\PvuII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3225"/>
            <a:ext cx="1828800" cy="14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0" name="Picture 2052" descr="D:\USERS\XDC\Review\TaqI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962400"/>
            <a:ext cx="2133600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1" name="Picture 2053" descr="D:\USERS\XDC\Review\DpnII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3962400"/>
            <a:ext cx="18192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2054" descr="D:\USERS\XDC\Review\HaeIII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95400"/>
            <a:ext cx="161448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4" name="Picture 2056" descr="D:\USERS\XDC\Review\RsrI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25" y="3773487"/>
            <a:ext cx="2209800" cy="17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5" name="Text Box 2057"/>
          <p:cNvSpPr txBox="1">
            <a:spLocks noChangeArrowheads="1"/>
          </p:cNvSpPr>
          <p:nvPr/>
        </p:nvSpPr>
        <p:spPr bwMode="auto">
          <a:xfrm>
            <a:off x="1508125" y="574675"/>
            <a:ext cx="25608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Examples of DNA </a:t>
            </a:r>
            <a:r>
              <a:rPr lang="en-US" dirty="0" err="1"/>
              <a:t>MTases</a:t>
            </a:r>
            <a:endParaRPr lang="en-US" dirty="0"/>
          </a:p>
        </p:txBody>
      </p:sp>
      <p:sp>
        <p:nvSpPr>
          <p:cNvPr id="96266" name="Text Box 2058"/>
          <p:cNvSpPr txBox="1">
            <a:spLocks noChangeArrowheads="1"/>
          </p:cNvSpPr>
          <p:nvPr/>
        </p:nvSpPr>
        <p:spPr bwMode="auto">
          <a:xfrm>
            <a:off x="1600200" y="3165475"/>
            <a:ext cx="624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 err="1"/>
              <a:t>HhaI</a:t>
            </a:r>
            <a:r>
              <a:rPr lang="en-US" dirty="0"/>
              <a:t> (C5)              </a:t>
            </a:r>
            <a:r>
              <a:rPr lang="en-US" dirty="0" smtClean="0"/>
              <a:t>                  </a:t>
            </a:r>
            <a:r>
              <a:rPr lang="en-US" dirty="0" err="1" smtClean="0"/>
              <a:t>HaeIII</a:t>
            </a:r>
            <a:r>
              <a:rPr lang="en-US" dirty="0" smtClean="0"/>
              <a:t> </a:t>
            </a:r>
            <a:r>
              <a:rPr lang="en-US" dirty="0"/>
              <a:t>(C5</a:t>
            </a:r>
            <a:r>
              <a:rPr lang="en-US" dirty="0" smtClean="0"/>
              <a:t>)                              </a:t>
            </a:r>
            <a:r>
              <a:rPr lang="en-US" dirty="0" err="1" smtClean="0"/>
              <a:t>PvuII</a:t>
            </a:r>
            <a:r>
              <a:rPr lang="en-US" dirty="0" smtClean="0"/>
              <a:t> (N4) </a:t>
            </a:r>
            <a:endParaRPr lang="en-US" dirty="0"/>
          </a:p>
        </p:txBody>
      </p:sp>
      <p:sp>
        <p:nvSpPr>
          <p:cNvPr id="96267" name="Text Box 2059"/>
          <p:cNvSpPr txBox="1">
            <a:spLocks noChangeArrowheads="1"/>
          </p:cNvSpPr>
          <p:nvPr/>
        </p:nvSpPr>
        <p:spPr bwMode="auto">
          <a:xfrm>
            <a:off x="1546225" y="5735082"/>
            <a:ext cx="62088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DpnII</a:t>
            </a:r>
            <a:r>
              <a:rPr lang="en-US" dirty="0"/>
              <a:t> (N6) </a:t>
            </a:r>
            <a:r>
              <a:rPr lang="en-US" dirty="0" smtClean="0"/>
              <a:t>                                </a:t>
            </a:r>
            <a:r>
              <a:rPr lang="en-US" dirty="0" err="1" smtClean="0"/>
              <a:t>RsrI</a:t>
            </a:r>
            <a:r>
              <a:rPr lang="en-US" dirty="0" smtClean="0"/>
              <a:t> </a:t>
            </a:r>
            <a:r>
              <a:rPr lang="en-US" dirty="0"/>
              <a:t>(N6)             </a:t>
            </a:r>
            <a:r>
              <a:rPr lang="en-US" dirty="0" smtClean="0"/>
              <a:t>                   </a:t>
            </a:r>
            <a:r>
              <a:rPr lang="en-US" dirty="0" err="1" smtClean="0"/>
              <a:t>TaqI</a:t>
            </a:r>
            <a:r>
              <a:rPr lang="en-US" dirty="0" smtClean="0"/>
              <a:t> </a:t>
            </a:r>
            <a:r>
              <a:rPr lang="en-US" dirty="0"/>
              <a:t>(N6)</a:t>
            </a:r>
          </a:p>
        </p:txBody>
      </p:sp>
    </p:spTree>
    <p:extLst>
      <p:ext uri="{BB962C8B-B14F-4D97-AF65-F5344CB8AC3E}">
        <p14:creationId xmlns:p14="http://schemas.microsoft.com/office/powerpoint/2010/main" val="29562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D:\USERS\XDC\Review\HhaI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2833688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5" name="Picture 3" descr="D:\USERS\XDC\Review\UDG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62000"/>
            <a:ext cx="2667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 descr="D:\USERS\XDC\Review\AAG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9600"/>
            <a:ext cx="2590800" cy="229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7" name="Picture 5" descr="D:\USERS\XDC\Review\AlkA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29000"/>
            <a:ext cx="2743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6" descr="D:\USERS\XDC\Review\HAP1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352800"/>
            <a:ext cx="2667000" cy="248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9" name="Picture 7" descr="D:\USERS\XDC\Review\EndoIV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2819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60" name="Text Box 8"/>
          <p:cNvSpPr txBox="1">
            <a:spLocks noChangeArrowheads="1"/>
          </p:cNvSpPr>
          <p:nvPr/>
        </p:nvSpPr>
        <p:spPr bwMode="auto">
          <a:xfrm>
            <a:off x="1295400" y="2895600"/>
            <a:ext cx="67071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/>
              <a:t>(A) </a:t>
            </a:r>
            <a:r>
              <a:rPr lang="en-US" dirty="0" err="1"/>
              <a:t>HhaI</a:t>
            </a:r>
            <a:r>
              <a:rPr lang="en-US" dirty="0"/>
              <a:t>                    </a:t>
            </a:r>
            <a:r>
              <a:rPr lang="en-US" dirty="0" smtClean="0"/>
              <a:t>                     (</a:t>
            </a:r>
            <a:r>
              <a:rPr lang="en-US" dirty="0"/>
              <a:t>B) UDG                     </a:t>
            </a:r>
            <a:r>
              <a:rPr lang="en-US" dirty="0" smtClean="0"/>
              <a:t>                 (</a:t>
            </a:r>
            <a:r>
              <a:rPr lang="en-US" dirty="0"/>
              <a:t>C) AAG</a:t>
            </a:r>
          </a:p>
        </p:txBody>
      </p:sp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1355725" y="5908675"/>
            <a:ext cx="64319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(D) </a:t>
            </a:r>
            <a:r>
              <a:rPr lang="en-US" dirty="0" err="1"/>
              <a:t>EndoIV</a:t>
            </a:r>
            <a:r>
              <a:rPr lang="en-US" dirty="0"/>
              <a:t>                  </a:t>
            </a:r>
            <a:r>
              <a:rPr lang="en-US" dirty="0" smtClean="0"/>
              <a:t>                  (</a:t>
            </a:r>
            <a:r>
              <a:rPr lang="en-US" dirty="0"/>
              <a:t>E) </a:t>
            </a:r>
            <a:r>
              <a:rPr lang="en-US" dirty="0" err="1"/>
              <a:t>AlkA</a:t>
            </a:r>
            <a:r>
              <a:rPr lang="en-US" dirty="0"/>
              <a:t>                  </a:t>
            </a:r>
            <a:r>
              <a:rPr lang="en-US" dirty="0" smtClean="0"/>
              <a:t>                 (</a:t>
            </a:r>
            <a:r>
              <a:rPr lang="en-US" dirty="0"/>
              <a:t>F) HAP1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232025" y="79375"/>
            <a:ext cx="45658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/>
              <a:t>Examples of Base Flipping Enzymes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171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haI-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t="3889" r="8213" b="75555"/>
          <a:stretch/>
        </p:blipFill>
        <p:spPr>
          <a:xfrm>
            <a:off x="4711700" y="774700"/>
            <a:ext cx="5452076" cy="1676400"/>
          </a:xfrm>
          <a:prstGeom prst="rect">
            <a:avLst/>
          </a:prstGeom>
        </p:spPr>
      </p:pic>
      <p:pic>
        <p:nvPicPr>
          <p:cNvPr id="6" name="Picture 5" descr="hhaI-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5" t="9629" r="54946" b="49074"/>
          <a:stretch/>
        </p:blipFill>
        <p:spPr>
          <a:xfrm>
            <a:off x="121892" y="673744"/>
            <a:ext cx="3878608" cy="600645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737100" y="2743200"/>
            <a:ext cx="3670300" cy="4025900"/>
            <a:chOff x="4737100" y="2743200"/>
            <a:chExt cx="3670300" cy="4025900"/>
          </a:xfrm>
        </p:grpSpPr>
        <p:grpSp>
          <p:nvGrpSpPr>
            <p:cNvPr id="8" name="Group 7"/>
            <p:cNvGrpSpPr/>
            <p:nvPr/>
          </p:nvGrpSpPr>
          <p:grpSpPr>
            <a:xfrm>
              <a:off x="4737100" y="2743200"/>
              <a:ext cx="3670300" cy="2311400"/>
              <a:chOff x="5016500" y="2146300"/>
              <a:chExt cx="2197100" cy="1714500"/>
            </a:xfrm>
          </p:grpSpPr>
          <p:pic>
            <p:nvPicPr>
              <p:cNvPr id="5" name="Picture 4" descr="hhaI-5.pd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9" t="2963" r="50872" b="77407"/>
              <a:stretch/>
            </p:blipFill>
            <p:spPr>
              <a:xfrm>
                <a:off x="5016500" y="2146300"/>
                <a:ext cx="2197100" cy="1346200"/>
              </a:xfrm>
              <a:prstGeom prst="rect">
                <a:avLst/>
              </a:prstGeom>
            </p:spPr>
          </p:pic>
          <p:pic>
            <p:nvPicPr>
              <p:cNvPr id="7" name="Picture 6" descr="hhaI-7.pdf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09" t="52222" r="51351" b="43704"/>
              <a:stretch/>
            </p:blipFill>
            <p:spPr>
              <a:xfrm>
                <a:off x="5016500" y="3581400"/>
                <a:ext cx="2159000" cy="279400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29200" y="5384800"/>
              <a:ext cx="914400" cy="13843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851400" y="4703327"/>
              <a:ext cx="1097280" cy="16459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92125" y="15875"/>
            <a:ext cx="81972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Mechanistic link between DNA </a:t>
            </a:r>
            <a:r>
              <a:rPr lang="en-US" sz="2400" dirty="0" err="1"/>
              <a:t>MTases</a:t>
            </a:r>
            <a:r>
              <a:rPr lang="en-US" sz="2400" dirty="0"/>
              <a:t> and DNA repair Enzymes</a:t>
            </a:r>
          </a:p>
        </p:txBody>
      </p:sp>
    </p:spTree>
    <p:extLst>
      <p:ext uri="{BB962C8B-B14F-4D97-AF65-F5344CB8AC3E}">
        <p14:creationId xmlns:p14="http://schemas.microsoft.com/office/powerpoint/2010/main" val="401442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vuII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4444" r="7015" b="70926"/>
          <a:stretch/>
        </p:blipFill>
        <p:spPr>
          <a:xfrm>
            <a:off x="1612900" y="24561"/>
            <a:ext cx="6172200" cy="2261439"/>
          </a:xfrm>
          <a:prstGeom prst="rect">
            <a:avLst/>
          </a:prstGeom>
        </p:spPr>
      </p:pic>
      <p:pic>
        <p:nvPicPr>
          <p:cNvPr id="5" name="Picture 4" descr="PvuII-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5" t="39259" r="7015" b="24444"/>
          <a:stretch/>
        </p:blipFill>
        <p:spPr>
          <a:xfrm>
            <a:off x="6997700" y="-12700"/>
            <a:ext cx="2171700" cy="248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12900" cy="2260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48100" y="1274327"/>
            <a:ext cx="1508760" cy="1645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642082" y="2539990"/>
            <a:ext cx="5943600" cy="3337419"/>
            <a:chOff x="2603500" y="2832100"/>
            <a:chExt cx="4025900" cy="2260600"/>
          </a:xfrm>
        </p:grpSpPr>
        <p:pic>
          <p:nvPicPr>
            <p:cNvPr id="8" name="Picture 7" descr="Dam-1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41" t="2963" r="11089" b="85740"/>
            <a:stretch/>
          </p:blipFill>
          <p:spPr>
            <a:xfrm>
              <a:off x="2603500" y="2832100"/>
              <a:ext cx="4025900" cy="774700"/>
            </a:xfrm>
            <a:prstGeom prst="rect">
              <a:avLst/>
            </a:prstGeom>
          </p:spPr>
        </p:pic>
        <p:pic>
          <p:nvPicPr>
            <p:cNvPr id="9" name="Picture 8" descr="Dam-1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41" t="15556" r="61177" b="63703"/>
            <a:stretch/>
          </p:blipFill>
          <p:spPr>
            <a:xfrm>
              <a:off x="2603500" y="3670300"/>
              <a:ext cx="1371600" cy="142240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3068320" y="410727"/>
            <a:ext cx="594360" cy="2560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5" descr="StanleyMHattm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6681"/>
            <a:ext cx="1609344" cy="223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lbertJelts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8900"/>
            <a:ext cx="1609344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0"/>
          <p:cNvGrpSpPr>
            <a:grpSpLocks/>
          </p:cNvGrpSpPr>
          <p:nvPr/>
        </p:nvGrpSpPr>
        <p:grpSpPr bwMode="auto">
          <a:xfrm>
            <a:off x="7051675" y="2656681"/>
            <a:ext cx="2032000" cy="1804987"/>
            <a:chOff x="3840" y="1344"/>
            <a:chExt cx="1280" cy="1137"/>
          </a:xfrm>
        </p:grpSpPr>
        <p:pic>
          <p:nvPicPr>
            <p:cNvPr id="15" name="Picture 4" descr="JohnHorto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344"/>
              <a:ext cx="128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3926" y="2229"/>
              <a:ext cx="109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/>
                <a:t>John R. Horton</a:t>
              </a:r>
            </a:p>
          </p:txBody>
        </p:sp>
      </p:grpSp>
      <p:pic>
        <p:nvPicPr>
          <p:cNvPr id="20" name="Picture 41" descr="1Q0T_A_TRD2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082" y="4226718"/>
            <a:ext cx="2377440" cy="25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2" descr="A_2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22" y="3995767"/>
            <a:ext cx="2377440" cy="286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0" descr="E_hairpin_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235" y="5072749"/>
            <a:ext cx="2377440" cy="170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936240" y="3383239"/>
            <a:ext cx="594360" cy="2560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727199" y="3938872"/>
            <a:ext cx="868680" cy="1371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678854" y="3938872"/>
            <a:ext cx="777240" cy="1371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8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D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9425"/>
            <a:ext cx="7924800" cy="589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38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UHRF1/</a:t>
            </a:r>
            <a:r>
              <a:rPr lang="en-US" dirty="0" smtClean="0">
                <a:latin typeface="Arial" charset="0"/>
              </a:rPr>
              <a:t>NP95</a:t>
            </a:r>
            <a:endParaRPr lang="en-US" dirty="0"/>
          </a:p>
        </p:txBody>
      </p:sp>
      <p:pic>
        <p:nvPicPr>
          <p:cNvPr id="608261" name="Picture 5" descr="nature06397-f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5" t="6174" b="55168"/>
          <a:stretch>
            <a:fillRect/>
          </a:stretch>
        </p:blipFill>
        <p:spPr bwMode="auto">
          <a:xfrm>
            <a:off x="258763" y="863602"/>
            <a:ext cx="4572000" cy="260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8263" name="Text Box 7"/>
          <p:cNvSpPr txBox="1">
            <a:spLocks noChangeArrowheads="1"/>
          </p:cNvSpPr>
          <p:nvPr/>
        </p:nvSpPr>
        <p:spPr bwMode="auto">
          <a:xfrm>
            <a:off x="5029200" y="1066800"/>
            <a:ext cx="38100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3300"/>
                </a:solidFill>
              </a:rPr>
              <a:t>Both UHRF1 and DNMT1 are required for maintenance methylation of hemimethylated CpG dinucleotides at DNA replication forks - the key to faithful mitotic inheritance of genomic methylation patterns.</a:t>
            </a: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1089025" y="3922713"/>
            <a:ext cx="6983413" cy="2222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4291" tIns="32146" rIns="64291" bIns="32146"/>
          <a:lstStyle/>
          <a:p>
            <a:pPr algn="ctr" defTabSz="642938" eaLnBrk="1" hangingPunct="1"/>
            <a:endParaRPr lang="ja-JP" altLang="en-US" sz="3000">
              <a:solidFill>
                <a:srgbClr val="000000"/>
              </a:solidFill>
              <a:latin typeface="Gill Sans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1089025" y="3922713"/>
            <a:ext cx="696913" cy="2222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 defTabSz="642938" eaLnBrk="1" hangingPunct="1"/>
            <a:r>
              <a:rPr lang="en-US" altLang="ja-JP" sz="1000" b="1">
                <a:latin typeface="Helvetica" charset="0"/>
                <a:cs typeface="Helvetica" charset="0"/>
                <a:sym typeface="Helvetica" charset="0"/>
              </a:rPr>
              <a:t>UBL</a:t>
            </a:r>
          </a:p>
        </p:txBody>
      </p:sp>
      <p:sp>
        <p:nvSpPr>
          <p:cNvPr id="8" name="Rectangle 3"/>
          <p:cNvSpPr>
            <a:spLocks/>
          </p:cNvSpPr>
          <p:nvPr/>
        </p:nvSpPr>
        <p:spPr bwMode="auto">
          <a:xfrm>
            <a:off x="3795713" y="3922713"/>
            <a:ext cx="561975" cy="2222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 defTabSz="642938" eaLnBrk="1" hangingPunct="1"/>
            <a:r>
              <a:rPr lang="en-US" altLang="ja-JP" sz="1000" b="1">
                <a:latin typeface="Helvetica" charset="0"/>
                <a:cs typeface="Helvetica" charset="0"/>
                <a:sym typeface="Helvetica" charset="0"/>
              </a:rPr>
              <a:t>PHD</a:t>
            </a:r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4830763" y="3922713"/>
            <a:ext cx="2414016" cy="222250"/>
          </a:xfrm>
          <a:prstGeom prst="rect">
            <a:avLst/>
          </a:prstGeom>
          <a:solidFill>
            <a:srgbClr val="008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 eaLnBrk="1" hangingPunct="1"/>
            <a:r>
              <a:rPr lang="en-US" altLang="ja-JP" sz="10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Set and Ring Associated (SRA) domain</a:t>
            </a:r>
            <a:endParaRPr lang="en-US" altLang="ja-JP" sz="1000" b="1" dirty="0">
              <a:solidFill>
                <a:schemeClr val="bg1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0" name="Rectangle 5"/>
          <p:cNvSpPr>
            <a:spLocks/>
          </p:cNvSpPr>
          <p:nvPr/>
        </p:nvSpPr>
        <p:spPr bwMode="auto">
          <a:xfrm>
            <a:off x="7340600" y="3922713"/>
            <a:ext cx="490538" cy="2222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 defTabSz="642938" eaLnBrk="1" hangingPunct="1"/>
            <a:r>
              <a:rPr lang="en-US" altLang="ja-JP" sz="1000" b="1">
                <a:latin typeface="Helvetica" charset="0"/>
                <a:cs typeface="Helvetica" charset="0"/>
                <a:sym typeface="Helvetica" charset="0"/>
              </a:rPr>
              <a:t>RING</a:t>
            </a:r>
          </a:p>
        </p:txBody>
      </p:sp>
      <p:sp>
        <p:nvSpPr>
          <p:cNvPr id="11" name="Rectangle 8"/>
          <p:cNvSpPr>
            <a:spLocks/>
          </p:cNvSpPr>
          <p:nvPr/>
        </p:nvSpPr>
        <p:spPr bwMode="auto">
          <a:xfrm>
            <a:off x="2241550" y="3922713"/>
            <a:ext cx="1374775" cy="2222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 defTabSz="642938" eaLnBrk="1" hangingPunct="1"/>
            <a:r>
              <a:rPr lang="en-US" altLang="ja-JP" sz="1000" b="1">
                <a:latin typeface="Helvetica" charset="0"/>
                <a:cs typeface="Helvetica" charset="0"/>
                <a:sym typeface="Helvetica" charset="0"/>
              </a:rPr>
              <a:t>Tudor</a:t>
            </a:r>
          </a:p>
        </p:txBody>
      </p:sp>
      <p:sp>
        <p:nvSpPr>
          <p:cNvPr id="12" name="Rectangle 18"/>
          <p:cNvSpPr>
            <a:spLocks/>
          </p:cNvSpPr>
          <p:nvPr/>
        </p:nvSpPr>
        <p:spPr bwMode="auto">
          <a:xfrm>
            <a:off x="434865" y="3966325"/>
            <a:ext cx="55573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 eaLnBrk="1" hangingPunct="1"/>
            <a:r>
              <a:rPr lang="en-US" altLang="ja-JP" sz="1300" b="1" dirty="0" smtClean="0">
                <a:latin typeface="Helvetica" charset="0"/>
                <a:cs typeface="Helvetica" charset="0"/>
                <a:sym typeface="Helvetica" charset="0"/>
              </a:rPr>
              <a:t>UHRF1</a:t>
            </a:r>
            <a:endParaRPr lang="en-US" altLang="ja-JP" sz="1300" b="1" dirty="0"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15" name="Picture 12" descr="SRA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3" r="32234"/>
          <a:stretch>
            <a:fillRect/>
          </a:stretch>
        </p:blipFill>
        <p:spPr bwMode="auto">
          <a:xfrm>
            <a:off x="5473700" y="4570413"/>
            <a:ext cx="1828800" cy="20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3" descr="SRA_D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45000"/>
            <a:ext cx="415925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7406" y="5638800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82606" y="6581001"/>
            <a:ext cx="1574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Hideharu</a:t>
            </a:r>
            <a:r>
              <a:rPr lang="en-US" sz="1200" b="1" dirty="0"/>
              <a:t> Hashimoto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5179" y="3335992"/>
            <a:ext cx="2040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H3K9me3     H3R2me0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2921000" y="3616929"/>
            <a:ext cx="0" cy="2743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076700" y="3615798"/>
            <a:ext cx="0" cy="2743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159500" y="4144963"/>
            <a:ext cx="0" cy="27432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82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315</Words>
  <Application>Microsoft Office PowerPoint</Application>
  <PresentationFormat>On-screen Show (4:3)</PresentationFormat>
  <Paragraphs>134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My Journey with RM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UHRF1/NP95</vt:lpstr>
      <vt:lpstr>Base flipping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Emory University - Biochemistry Dept.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Journey with RM systems</dc:title>
  <dc:creator>Xiaodong Cheng, Ph. D.</dc:creator>
  <cp:lastModifiedBy>Adams, Tom</cp:lastModifiedBy>
  <cp:revision>61</cp:revision>
  <dcterms:created xsi:type="dcterms:W3CDTF">2013-10-21T03:33:03Z</dcterms:created>
  <dcterms:modified xsi:type="dcterms:W3CDTF">2013-11-18T14:27:55Z</dcterms:modified>
</cp:coreProperties>
</file>